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8" r:id="rId3"/>
    <p:sldId id="259" r:id="rId4"/>
    <p:sldId id="260" r:id="rId5"/>
    <p:sldId id="351" r:id="rId6"/>
    <p:sldId id="299" r:id="rId7"/>
    <p:sldId id="302" r:id="rId8"/>
    <p:sldId id="262" r:id="rId9"/>
    <p:sldId id="352" r:id="rId10"/>
    <p:sldId id="315" r:id="rId11"/>
    <p:sldId id="263" r:id="rId12"/>
    <p:sldId id="280" r:id="rId13"/>
    <p:sldId id="283" r:id="rId14"/>
    <p:sldId id="284" r:id="rId15"/>
    <p:sldId id="332" r:id="rId16"/>
    <p:sldId id="333" r:id="rId17"/>
    <p:sldId id="334" r:id="rId18"/>
    <p:sldId id="335" r:id="rId19"/>
    <p:sldId id="346" r:id="rId20"/>
    <p:sldId id="347" r:id="rId21"/>
    <p:sldId id="320" r:id="rId22"/>
    <p:sldId id="354" r:id="rId23"/>
    <p:sldId id="350" r:id="rId24"/>
    <p:sldId id="323" r:id="rId25"/>
    <p:sldId id="324" r:id="rId26"/>
    <p:sldId id="307" r:id="rId27"/>
    <p:sldId id="310" r:id="rId28"/>
    <p:sldId id="328" r:id="rId29"/>
    <p:sldId id="329" r:id="rId30"/>
    <p:sldId id="330" r:id="rId31"/>
    <p:sldId id="348" r:id="rId32"/>
    <p:sldId id="349" r:id="rId33"/>
    <p:sldId id="344" r:id="rId34"/>
    <p:sldId id="292" r:id="rId35"/>
    <p:sldId id="293" r:id="rId36"/>
    <p:sldId id="294" r:id="rId37"/>
    <p:sldId id="295" r:id="rId38"/>
    <p:sldId id="296" r:id="rId39"/>
    <p:sldId id="319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0" d="100"/>
        <a:sy n="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6316-E4CE-49B6-BB7F-E91ACE58FED8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4D2AA-CB7C-467A-9DD1-667AC12FB0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4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2AA-CB7C-467A-9DD1-667AC12FB0B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CCB6C5-D802-4349-80EB-7AA84F9FFB4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51B6F6-3D68-4E00-AD5D-DDA244519E6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5728D-C282-424F-8229-A94661D5236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14CF-80E3-424E-B170-3237FA425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5E64-3EF6-4A9E-A3F7-65506A3D3EB5}" type="datetimeFigureOut">
              <a:rPr lang="it-IT" smtClean="0"/>
              <a:pPr/>
              <a:t>15/04/2012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0B0F-7A22-464A-A3E6-91CA22ABCC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34.emf"/><Relationship Id="rId4" Type="http://schemas.openxmlformats.org/officeDocument/2006/relationships/oleObject" Target="../embeddings/Documento_di_Microsoft_Word_97_-_20032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Documento_di_Microsoft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Tumori</a:t>
            </a:r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Periampollari</a:t>
            </a:r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b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</a:t>
            </a:r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ruolo</a:t>
            </a:r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della</a:t>
            </a:r>
            <a:r>
              <a:rPr lang="en-US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Chirurgia</a:t>
            </a:r>
            <a:endParaRPr lang="en-US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000108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>
                <a:solidFill>
                  <a:srgbClr val="0000FF"/>
                </a:solidFill>
              </a:rPr>
              <a:t>Massimo </a:t>
            </a:r>
            <a:r>
              <a:rPr lang="it-IT" sz="3200" b="1" i="1" dirty="0" err="1" smtClean="0">
                <a:solidFill>
                  <a:srgbClr val="0000FF"/>
                </a:solidFill>
              </a:rPr>
              <a:t>Capaldi</a:t>
            </a:r>
            <a:endParaRPr lang="it-IT" sz="3200" b="1" i="1" dirty="0" smtClean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5889" y="4472245"/>
            <a:ext cx="24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«Breakfast Meeting» 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  12 aprile 2012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4448"/>
            <a:ext cx="4216643" cy="13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 descr="fotoFazenr 2oo6 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73016"/>
            <a:ext cx="5367540" cy="2858090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63500">
              <a:schemeClr val="tx2"/>
            </a:glow>
            <a:softEdge rad="63500"/>
          </a:effectLst>
          <a:scene3d>
            <a:camera prst="orthographicFront"/>
            <a:lightRig rig="brightRoom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Fattori</a:t>
            </a:r>
            <a:r>
              <a:rPr lang="en-US" b="1" dirty="0" smtClean="0"/>
              <a:t> </a:t>
            </a:r>
            <a:r>
              <a:rPr lang="en-US" b="1" dirty="0" err="1" smtClean="0"/>
              <a:t>Prognostici</a:t>
            </a:r>
            <a:endParaRPr lang="en-US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428868"/>
            <a:ext cx="8229600" cy="2471742"/>
          </a:xfrm>
        </p:spPr>
        <p:txBody>
          <a:bodyPr/>
          <a:lstStyle/>
          <a:p>
            <a:r>
              <a:rPr lang="en-US" dirty="0" err="1" smtClean="0"/>
              <a:t>Coinvolgimento</a:t>
            </a:r>
            <a:r>
              <a:rPr lang="en-US" dirty="0" smtClean="0"/>
              <a:t> </a:t>
            </a:r>
            <a:r>
              <a:rPr lang="en-US" dirty="0" err="1" smtClean="0"/>
              <a:t>Linfonodale</a:t>
            </a:r>
            <a:endParaRPr lang="en-US" dirty="0" smtClean="0"/>
          </a:p>
          <a:p>
            <a:r>
              <a:rPr lang="en-US" dirty="0" err="1" smtClean="0">
                <a:sym typeface="Wingdings" pitchFamily="2" charset="2"/>
              </a:rPr>
              <a:t>Diffusione</a:t>
            </a:r>
            <a:r>
              <a:rPr lang="en-US" dirty="0" smtClean="0">
                <a:sym typeface="Wingdings" pitchFamily="2" charset="2"/>
              </a:rPr>
              <a:t> locale ad </a:t>
            </a:r>
            <a:r>
              <a:rPr lang="en-US" dirty="0" err="1" smtClean="0">
                <a:sym typeface="Wingdings" pitchFamily="2" charset="2"/>
              </a:rPr>
              <a:t>organi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adiacenti</a:t>
            </a:r>
            <a:endParaRPr lang="en-US" sz="2400" dirty="0"/>
          </a:p>
          <a:p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differenziazione</a:t>
            </a:r>
            <a:r>
              <a:rPr lang="en-US" dirty="0" smtClean="0"/>
              <a:t> </a:t>
            </a:r>
            <a:r>
              <a:rPr lang="en-US" dirty="0" err="1" smtClean="0"/>
              <a:t>cellulare</a:t>
            </a:r>
            <a:endParaRPr lang="en-US" dirty="0" smtClean="0"/>
          </a:p>
          <a:p>
            <a:r>
              <a:rPr lang="en-US" dirty="0" err="1" smtClean="0"/>
              <a:t>Margini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resezione</a:t>
            </a:r>
            <a:r>
              <a:rPr lang="en-US" dirty="0" smtClean="0"/>
              <a:t> </a:t>
            </a:r>
            <a:r>
              <a:rPr lang="en-US" dirty="0" err="1" smtClean="0"/>
              <a:t>positivi</a:t>
            </a:r>
            <a:endParaRPr lang="en-US" dirty="0"/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5786454"/>
            <a:ext cx="435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Howe</a:t>
            </a:r>
            <a:r>
              <a:rPr lang="it-IT" dirty="0" smtClean="0"/>
              <a:t> JR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 smtClean="0"/>
              <a:t>Surg</a:t>
            </a:r>
            <a:r>
              <a:rPr lang="it-IT" dirty="0" smtClean="0"/>
              <a:t> 1998; 228(1): 87-94.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0"/>
            <a:ext cx="4786346" cy="928710"/>
          </a:xfrm>
        </p:spPr>
        <p:txBody>
          <a:bodyPr/>
          <a:lstStyle/>
          <a:p>
            <a:r>
              <a:rPr lang="en-US" b="1" dirty="0" err="1" smtClean="0"/>
              <a:t>Trattamento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501122" cy="15430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Duodenocefalopancreasectomia</a:t>
            </a:r>
            <a:r>
              <a:rPr lang="en-US" sz="2000" dirty="0" smtClean="0"/>
              <a:t> (DCP)  </a:t>
            </a:r>
            <a:r>
              <a:rPr lang="en-US" sz="2000" dirty="0" err="1" smtClean="0"/>
              <a:t>assicura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adeguata</a:t>
            </a:r>
            <a:r>
              <a:rPr lang="en-US" sz="2000" dirty="0" smtClean="0"/>
              <a:t>  “tumor clearance” </a:t>
            </a:r>
            <a:r>
              <a:rPr lang="en-US" sz="2000" dirty="0" err="1" smtClean="0"/>
              <a:t>nei</a:t>
            </a:r>
            <a:r>
              <a:rPr lang="en-US" sz="2000" dirty="0" smtClean="0"/>
              <a:t> </a:t>
            </a:r>
            <a:r>
              <a:rPr lang="en-US" sz="2000" dirty="0" err="1" smtClean="0"/>
              <a:t>tumori</a:t>
            </a:r>
            <a:r>
              <a:rPr lang="en-US" sz="2000" dirty="0" smtClean="0"/>
              <a:t> </a:t>
            </a:r>
            <a:r>
              <a:rPr lang="en-US" sz="2000" dirty="0" err="1" smtClean="0"/>
              <a:t>periampollari</a:t>
            </a:r>
            <a:r>
              <a:rPr lang="en-US" sz="2000" dirty="0" smtClean="0"/>
              <a:t> a </a:t>
            </a:r>
            <a:r>
              <a:rPr lang="en-US" sz="2000" dirty="0" err="1" smtClean="0"/>
              <a:t>causa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diffusione</a:t>
            </a:r>
            <a:r>
              <a:rPr lang="en-US" sz="2000" dirty="0" smtClean="0"/>
              <a:t> </a:t>
            </a:r>
            <a:r>
              <a:rPr lang="en-US" sz="2000" dirty="0" err="1" smtClean="0"/>
              <a:t>localizzata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positività</a:t>
            </a:r>
            <a:r>
              <a:rPr lang="en-US" sz="2000" dirty="0" smtClean="0"/>
              <a:t> </a:t>
            </a:r>
            <a:r>
              <a:rPr lang="en-US" sz="2000" dirty="0" err="1" smtClean="0"/>
              <a:t>bioptica</a:t>
            </a:r>
            <a:r>
              <a:rPr lang="en-US" sz="2000" dirty="0" smtClean="0"/>
              <a:t> del </a:t>
            </a:r>
            <a:r>
              <a:rPr lang="en-US" sz="2000" dirty="0" err="1" smtClean="0"/>
              <a:t>gruppo</a:t>
            </a:r>
            <a:r>
              <a:rPr lang="en-US" sz="2000" dirty="0" smtClean="0"/>
              <a:t> </a:t>
            </a:r>
            <a:r>
              <a:rPr lang="en-US" sz="2000" dirty="0" err="1" smtClean="0"/>
              <a:t>linfonodale</a:t>
            </a:r>
            <a:r>
              <a:rPr lang="en-US" sz="2000" dirty="0" smtClean="0"/>
              <a:t> </a:t>
            </a:r>
            <a:r>
              <a:rPr lang="en-US" sz="2000" dirty="0" err="1" smtClean="0"/>
              <a:t>paraduodenale</a:t>
            </a:r>
            <a:r>
              <a:rPr lang="en-US" sz="2000" dirty="0" smtClean="0"/>
              <a:t> </a:t>
            </a:r>
            <a:r>
              <a:rPr lang="en-US" sz="2000" dirty="0" err="1" smtClean="0"/>
              <a:t>sembra</a:t>
            </a:r>
            <a:r>
              <a:rPr lang="en-US" sz="2000" dirty="0" smtClean="0"/>
              <a:t> </a:t>
            </a:r>
            <a:r>
              <a:rPr lang="en-US" sz="2000" dirty="0" err="1" smtClean="0"/>
              <a:t>precludere</a:t>
            </a:r>
            <a:r>
              <a:rPr lang="en-US" sz="2000" dirty="0" smtClean="0"/>
              <a:t> </a:t>
            </a:r>
            <a:r>
              <a:rPr lang="en-US" sz="2000" dirty="0" err="1" smtClean="0"/>
              <a:t>ogni</a:t>
            </a:r>
            <a:r>
              <a:rPr lang="en-US" sz="2000" dirty="0" smtClean="0"/>
              <a:t> </a:t>
            </a: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resezione</a:t>
            </a:r>
            <a:r>
              <a:rPr lang="en-US" sz="2000" dirty="0" smtClean="0"/>
              <a:t> </a:t>
            </a:r>
            <a:r>
              <a:rPr lang="en-US" sz="2000" dirty="0" err="1" smtClean="0"/>
              <a:t>oncologicamente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curativa</a:t>
            </a:r>
            <a:r>
              <a:rPr lang="en-US" sz="2000" dirty="0" smtClean="0"/>
              <a:t>.</a:t>
            </a:r>
          </a:p>
        </p:txBody>
      </p:sp>
      <p:pic>
        <p:nvPicPr>
          <p:cNvPr id="5" name="Picture 2" descr="C:\Documents and Settings\vic vernenkar\My Documents\My Pictures\Images\Whipp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35785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Pylorus </a:t>
            </a:r>
            <a:r>
              <a:rPr lang="en-US" sz="3200" b="1" dirty="0" smtClean="0"/>
              <a:t>Preserving DCP sec. </a:t>
            </a:r>
            <a:r>
              <a:rPr lang="en-US" sz="3200" b="1" dirty="0" err="1" smtClean="0"/>
              <a:t>Traverso</a:t>
            </a:r>
            <a:r>
              <a:rPr lang="en-US" sz="3200" b="1" dirty="0" smtClean="0"/>
              <a:t>-Longmire</a:t>
            </a:r>
            <a:endParaRPr lang="en-US" sz="32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229600" cy="25431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Introdotta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/>
              <a:t>1978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tentativo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eliminare</a:t>
            </a:r>
            <a:r>
              <a:rPr lang="en-US" sz="2000" dirty="0" smtClean="0"/>
              <a:t> la “</a:t>
            </a:r>
            <a:r>
              <a:rPr lang="en-US" sz="2000" dirty="0" err="1" smtClean="0"/>
              <a:t>postgastrectomy</a:t>
            </a:r>
            <a:r>
              <a:rPr lang="en-US" sz="2000" dirty="0" smtClean="0"/>
              <a:t> syndrome”.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Non influenza </a:t>
            </a:r>
            <a:r>
              <a:rPr lang="en-US" sz="2000" dirty="0" err="1" smtClean="0"/>
              <a:t>negativamente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controllo</a:t>
            </a:r>
            <a:r>
              <a:rPr lang="en-US" sz="2000" dirty="0" smtClean="0"/>
              <a:t> locale e la </a:t>
            </a:r>
            <a:r>
              <a:rPr lang="en-US" sz="2000" dirty="0" err="1" smtClean="0"/>
              <a:t>sopravvivenza</a:t>
            </a:r>
            <a:r>
              <a:rPr lang="en-US" sz="2000" dirty="0" smtClean="0"/>
              <a:t> a </a:t>
            </a:r>
            <a:r>
              <a:rPr lang="en-US" sz="2000" dirty="0" err="1" smtClean="0"/>
              <a:t>distanza</a:t>
            </a:r>
            <a:r>
              <a:rPr lang="en-US" sz="20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Minore</a:t>
            </a:r>
            <a:r>
              <a:rPr lang="en-US" sz="2000" dirty="0" smtClean="0"/>
              <a:t> </a:t>
            </a:r>
            <a:r>
              <a:rPr lang="en-US" sz="2000" dirty="0" err="1" smtClean="0"/>
              <a:t>perdita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sangue</a:t>
            </a:r>
            <a:r>
              <a:rPr lang="en-US" sz="2000" dirty="0" smtClean="0"/>
              <a:t>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</a:t>
            </a:r>
            <a:r>
              <a:rPr lang="en-US" sz="2000" dirty="0" err="1" smtClean="0"/>
              <a:t>l’intervento</a:t>
            </a:r>
            <a:r>
              <a:rPr lang="en-US" sz="2000" dirty="0" smtClean="0"/>
              <a:t>  e </a:t>
            </a:r>
            <a:r>
              <a:rPr lang="en-US" sz="2000" dirty="0" err="1" smtClean="0"/>
              <a:t>ridotto</a:t>
            </a:r>
            <a:r>
              <a:rPr lang="en-US" sz="2000" dirty="0" smtClean="0"/>
              <a:t> tempo </a:t>
            </a:r>
            <a:r>
              <a:rPr lang="en-US" sz="2000" dirty="0" err="1" smtClean="0"/>
              <a:t>operatorio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Conservazione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dell’arcata</a:t>
            </a:r>
            <a:r>
              <a:rPr lang="en-US" sz="2000" dirty="0" smtClean="0"/>
              <a:t> </a:t>
            </a:r>
            <a:r>
              <a:rPr lang="en-US" sz="2000" dirty="0" err="1" smtClean="0"/>
              <a:t>vascolare</a:t>
            </a:r>
            <a:r>
              <a:rPr lang="en-US" sz="2000" dirty="0" smtClean="0"/>
              <a:t> </a:t>
            </a:r>
            <a:r>
              <a:rPr lang="en-US" sz="2000" dirty="0" err="1" smtClean="0"/>
              <a:t>gastroepiploica</a:t>
            </a:r>
            <a:r>
              <a:rPr lang="en-US" sz="2000" dirty="0" smtClean="0"/>
              <a:t> </a:t>
            </a:r>
            <a:r>
              <a:rPr lang="en-US" sz="2000" dirty="0" err="1" smtClean="0"/>
              <a:t>destra</a:t>
            </a:r>
            <a:r>
              <a:rPr lang="en-US" sz="2000" dirty="0" smtClean="0"/>
              <a:t> </a:t>
            </a:r>
            <a:r>
              <a:rPr lang="en-US" sz="2000" dirty="0" err="1" smtClean="0"/>
              <a:t>dopo</a:t>
            </a:r>
            <a:r>
              <a:rPr lang="en-US" sz="2000" dirty="0" smtClean="0"/>
              <a:t> </a:t>
            </a:r>
            <a:r>
              <a:rPr lang="en-US" sz="2000" dirty="0" err="1" smtClean="0"/>
              <a:t>legatura</a:t>
            </a:r>
            <a:r>
              <a:rPr lang="en-US" sz="2000" dirty="0" smtClean="0"/>
              <a:t> </a:t>
            </a:r>
            <a:r>
              <a:rPr lang="en-US" sz="2000" dirty="0" err="1" smtClean="0"/>
              <a:t>all’origine</a:t>
            </a:r>
            <a:r>
              <a:rPr lang="en-US" sz="2000" dirty="0" smtClean="0"/>
              <a:t> (</a:t>
            </a:r>
            <a:r>
              <a:rPr lang="en-US" sz="2000" dirty="0" err="1" smtClean="0"/>
              <a:t>ottimale</a:t>
            </a:r>
            <a:r>
              <a:rPr lang="en-US" sz="2000" dirty="0" smtClean="0"/>
              <a:t> </a:t>
            </a:r>
            <a:r>
              <a:rPr lang="en-US" sz="2000" dirty="0" err="1" smtClean="0"/>
              <a:t>irrorazione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duodeno</a:t>
            </a:r>
            <a:r>
              <a:rPr lang="en-US" sz="2000" dirty="0" smtClean="0"/>
              <a:t> </a:t>
            </a:r>
            <a:r>
              <a:rPr lang="en-US" sz="2000" dirty="0" err="1" smtClean="0"/>
              <a:t>prossimale</a:t>
            </a:r>
            <a:r>
              <a:rPr lang="en-US" sz="2000" dirty="0" smtClean="0"/>
              <a:t> </a:t>
            </a:r>
            <a:r>
              <a:rPr lang="en-US" sz="2000" dirty="0" err="1" smtClean="0"/>
              <a:t>risparmiato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/>
              <a:t>resezione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2" descr="C:\Documents and Settings\vic vernenkar\My Documents\My Pictures\Images\whipple 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43314"/>
            <a:ext cx="4181484" cy="298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Chirurgia</a:t>
            </a:r>
            <a:r>
              <a:rPr lang="en-US" b="1" dirty="0" smtClean="0"/>
              <a:t> </a:t>
            </a:r>
            <a:r>
              <a:rPr lang="en-US" b="1" dirty="0" err="1" smtClean="0"/>
              <a:t>Risultati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/>
              <a:t>DCP sec. Whipple e DCP sec. </a:t>
            </a:r>
            <a:r>
              <a:rPr lang="en-US" sz="3600" b="1" i="1" dirty="0" err="1" smtClean="0"/>
              <a:t>Traverso</a:t>
            </a:r>
            <a:r>
              <a:rPr lang="en-US" sz="3600" b="1" i="1" dirty="0" smtClean="0"/>
              <a:t>-Longmire</a:t>
            </a:r>
            <a:endParaRPr lang="en-US" sz="3600" b="1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8229600" cy="318612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    Tasso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morbilità</a:t>
            </a:r>
            <a:r>
              <a:rPr lang="en-US" dirty="0" smtClean="0"/>
              <a:t> 50</a:t>
            </a:r>
            <a:r>
              <a:rPr lang="en-US" dirty="0"/>
              <a:t>%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‘60, </a:t>
            </a:r>
            <a:r>
              <a:rPr lang="en-US" dirty="0" err="1" smtClean="0"/>
              <a:t>attualmente</a:t>
            </a:r>
            <a:r>
              <a:rPr lang="en-US" dirty="0" smtClean="0"/>
              <a:t> circa del 25%.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   </a:t>
            </a:r>
            <a:r>
              <a:rPr lang="en-US" dirty="0" err="1" smtClean="0"/>
              <a:t>Attualmente</a:t>
            </a:r>
            <a:r>
              <a:rPr lang="en-US" dirty="0" smtClean="0"/>
              <a:t> </a:t>
            </a:r>
            <a:r>
              <a:rPr lang="en-US" dirty="0" err="1" smtClean="0"/>
              <a:t>tasso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mortalità</a:t>
            </a:r>
            <a:r>
              <a:rPr lang="en-US" dirty="0" smtClean="0"/>
              <a:t> 3 - 5% 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maggiori</a:t>
            </a:r>
            <a:r>
              <a:rPr lang="en-US" dirty="0" smtClean="0"/>
              <a:t> </a:t>
            </a:r>
            <a:r>
              <a:rPr lang="en-US" dirty="0" err="1" smtClean="0"/>
              <a:t>casistiche</a:t>
            </a:r>
            <a:r>
              <a:rPr lang="en-US" dirty="0" smtClean="0"/>
              <a:t> </a:t>
            </a:r>
            <a:r>
              <a:rPr lang="en-US" dirty="0" err="1" smtClean="0"/>
              <a:t>internazionali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Complicanze</a:t>
            </a:r>
            <a:r>
              <a:rPr lang="en-US" b="1" dirty="0" smtClean="0"/>
              <a:t> </a:t>
            </a:r>
            <a:r>
              <a:rPr lang="en-US" b="1" dirty="0" err="1" smtClean="0"/>
              <a:t>Postoperatorie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28802"/>
            <a:ext cx="8229600" cy="3400436"/>
          </a:xfrm>
        </p:spPr>
        <p:txBody>
          <a:bodyPr/>
          <a:lstStyle/>
          <a:p>
            <a:r>
              <a:rPr lang="en-US" dirty="0" err="1" smtClean="0"/>
              <a:t>Sepsi</a:t>
            </a:r>
            <a:r>
              <a:rPr lang="en-US" dirty="0" smtClean="0"/>
              <a:t> </a:t>
            </a:r>
            <a:r>
              <a:rPr lang="en-US" dirty="0"/>
              <a:t>13%</a:t>
            </a:r>
          </a:p>
          <a:p>
            <a:r>
              <a:rPr lang="en-US" dirty="0" err="1" smtClean="0"/>
              <a:t>Fistola</a:t>
            </a:r>
            <a:r>
              <a:rPr lang="en-US" dirty="0" smtClean="0"/>
              <a:t> </a:t>
            </a:r>
            <a:r>
              <a:rPr lang="en-US" dirty="0" err="1" smtClean="0"/>
              <a:t>pancreatica</a:t>
            </a:r>
            <a:r>
              <a:rPr lang="en-US" dirty="0" smtClean="0"/>
              <a:t> 10</a:t>
            </a:r>
            <a:r>
              <a:rPr lang="en-US" dirty="0"/>
              <a:t>%</a:t>
            </a:r>
          </a:p>
          <a:p>
            <a:r>
              <a:rPr lang="en-US" dirty="0" err="1" smtClean="0"/>
              <a:t>Fistola</a:t>
            </a:r>
            <a:r>
              <a:rPr lang="en-US" dirty="0" smtClean="0"/>
              <a:t> </a:t>
            </a:r>
            <a:r>
              <a:rPr lang="en-US" dirty="0" err="1" smtClean="0"/>
              <a:t>biliare</a:t>
            </a:r>
            <a:r>
              <a:rPr lang="en-US" dirty="0" smtClean="0"/>
              <a:t> 5%</a:t>
            </a:r>
          </a:p>
          <a:p>
            <a:r>
              <a:rPr lang="en-US" dirty="0" err="1" smtClean="0"/>
              <a:t>Pancreatite</a:t>
            </a:r>
            <a:r>
              <a:rPr lang="en-US" dirty="0" smtClean="0"/>
              <a:t> 2%</a:t>
            </a:r>
            <a:endParaRPr lang="en-US" dirty="0"/>
          </a:p>
          <a:p>
            <a:r>
              <a:rPr lang="en-US" dirty="0" err="1" smtClean="0"/>
              <a:t>Emorragia</a:t>
            </a:r>
            <a:r>
              <a:rPr lang="en-US" dirty="0" smtClean="0"/>
              <a:t> 10%</a:t>
            </a:r>
            <a:endParaRPr lang="en-US" dirty="0"/>
          </a:p>
        </p:txBody>
      </p:sp>
      <p:pic>
        <p:nvPicPr>
          <p:cNvPr id="4" name="Picture 2" descr="C:\Documents and Settings\vic vernenkar\My Documents\My Pictures\Images\whipple com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2T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7302500" cy="43688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500166" y="71414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DCP radicale vs. standard</a:t>
            </a:r>
            <a:endParaRPr lang="it-IT" sz="4400" dirty="0"/>
          </a:p>
        </p:txBody>
      </p:sp>
      <p:sp>
        <p:nvSpPr>
          <p:cNvPr id="6" name="Rettangolo 5"/>
          <p:cNvSpPr/>
          <p:nvPr/>
        </p:nvSpPr>
        <p:spPr>
          <a:xfrm>
            <a:off x="4357686" y="6357958"/>
            <a:ext cx="443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Yeo</a:t>
            </a:r>
            <a:r>
              <a:rPr lang="it-IT" dirty="0" smtClean="0"/>
              <a:t> CJ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Ann.Surg.</a:t>
            </a:r>
            <a:r>
              <a:rPr lang="it-IT" dirty="0" smtClean="0"/>
              <a:t> 2002; 236 (3): 355-368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1538" y="857232"/>
            <a:ext cx="7180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Randomized</a:t>
            </a:r>
            <a:r>
              <a:rPr lang="it-IT" dirty="0" smtClean="0"/>
              <a:t> </a:t>
            </a:r>
            <a:r>
              <a:rPr lang="it-IT" dirty="0" err="1" smtClean="0"/>
              <a:t>Controlled</a:t>
            </a:r>
            <a:r>
              <a:rPr lang="it-IT" dirty="0" smtClean="0"/>
              <a:t> Trial</a:t>
            </a:r>
          </a:p>
          <a:p>
            <a:pPr algn="ctr"/>
            <a:r>
              <a:rPr lang="it-IT" dirty="0" smtClean="0"/>
              <a:t>294 </a:t>
            </a:r>
            <a:r>
              <a:rPr lang="it-IT" dirty="0" err="1" smtClean="0"/>
              <a:t>Pts</a:t>
            </a:r>
            <a:r>
              <a:rPr lang="it-IT" dirty="0" smtClean="0"/>
              <a:t>. dal 1999 al 2001 con adenocarcinomi </a:t>
            </a:r>
            <a:r>
              <a:rPr lang="it-IT" dirty="0" err="1" smtClean="0"/>
              <a:t>periampollari</a:t>
            </a:r>
            <a:endParaRPr lang="it-IT" dirty="0" smtClean="0"/>
          </a:p>
          <a:p>
            <a:pPr algn="ctr"/>
            <a:r>
              <a:rPr lang="it-IT" dirty="0" smtClean="0"/>
              <a:t>J. Hopkins </a:t>
            </a:r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Institutions</a:t>
            </a:r>
            <a:r>
              <a:rPr lang="it-IT" dirty="0" smtClean="0"/>
              <a:t>, </a:t>
            </a:r>
            <a:r>
              <a:rPr lang="it-IT" dirty="0" err="1" smtClean="0"/>
              <a:t>Dept</a:t>
            </a:r>
            <a:r>
              <a:rPr lang="it-IT" dirty="0" smtClean="0"/>
              <a:t>. </a:t>
            </a:r>
            <a:r>
              <a:rPr lang="it-IT" dirty="0" err="1" smtClean="0"/>
              <a:t>of</a:t>
            </a:r>
            <a:r>
              <a:rPr lang="it-IT" dirty="0" smtClean="0"/>
              <a:t> Surgery, Baltimora, Maryland, USA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DCP radicale vs. standard</a:t>
            </a:r>
            <a:endParaRPr lang="it-IT" dirty="0"/>
          </a:p>
        </p:txBody>
      </p:sp>
      <p:pic>
        <p:nvPicPr>
          <p:cNvPr id="4" name="Segnaposto contenuto 3" descr="12T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750" y="2320131"/>
            <a:ext cx="7302500" cy="3086100"/>
          </a:xfrm>
          <a:ln>
            <a:solidFill>
              <a:srgbClr val="0000FF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857620" y="5929330"/>
            <a:ext cx="443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Yeo</a:t>
            </a:r>
            <a:r>
              <a:rPr lang="it-IT" dirty="0" smtClean="0"/>
              <a:t> CJ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Ann.Surg.</a:t>
            </a:r>
            <a:r>
              <a:rPr lang="it-IT" dirty="0" smtClean="0"/>
              <a:t> 2002; 236 (3): 355-368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DCP radicale vs. standard</a:t>
            </a:r>
            <a:endParaRPr lang="it-IT" dirty="0"/>
          </a:p>
        </p:txBody>
      </p:sp>
      <p:pic>
        <p:nvPicPr>
          <p:cNvPr id="4" name="Segnaposto contenuto 3" descr="12TT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750" y="1945481"/>
            <a:ext cx="7302500" cy="3835400"/>
          </a:xfrm>
          <a:ln>
            <a:solidFill>
              <a:srgbClr val="0000FF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4000496" y="6143644"/>
            <a:ext cx="443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Yeo</a:t>
            </a:r>
            <a:r>
              <a:rPr lang="it-IT" dirty="0" smtClean="0"/>
              <a:t> CJ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Ann.Surg.</a:t>
            </a:r>
            <a:r>
              <a:rPr lang="it-IT" dirty="0" smtClean="0"/>
              <a:t> 2002; 236 (3): 355-368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DCP radicale vs. standard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/>
              <a:t>La DCP radicale (estesa) può essere eseguita con mortalità simile e morbilità di poco superiore rispetto alla DCP standard.</a:t>
            </a:r>
          </a:p>
          <a:p>
            <a:pPr algn="ctr">
              <a:buNone/>
            </a:pPr>
            <a:r>
              <a:rPr lang="it-IT" sz="2800" dirty="0" smtClean="0"/>
              <a:t>Al momento non c’è nessun beneficio in termini di sopravvivenza a distanza aggiungendo una gastrectomia distale ed una </a:t>
            </a:r>
            <a:r>
              <a:rPr lang="it-IT" sz="2800" dirty="0" err="1" smtClean="0"/>
              <a:t>linfadenectomia</a:t>
            </a:r>
            <a:r>
              <a:rPr lang="it-IT" sz="2800" dirty="0" smtClean="0"/>
              <a:t> </a:t>
            </a:r>
            <a:r>
              <a:rPr lang="it-IT" sz="2800" dirty="0" err="1" smtClean="0"/>
              <a:t>retroperitoneale</a:t>
            </a:r>
            <a:r>
              <a:rPr lang="it-IT" sz="2800" dirty="0" smtClean="0"/>
              <a:t> ad una DCP sec. </a:t>
            </a:r>
            <a:r>
              <a:rPr lang="it-IT" sz="2800" dirty="0" err="1" smtClean="0"/>
              <a:t>Traverso-Longmire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6248" y="6286520"/>
            <a:ext cx="443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Yeo</a:t>
            </a:r>
            <a:r>
              <a:rPr lang="it-IT" dirty="0" smtClean="0"/>
              <a:t> CJ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Ann.Surg.</a:t>
            </a:r>
            <a:r>
              <a:rPr lang="it-IT" dirty="0" smtClean="0"/>
              <a:t> 2002; 236 (3): 355-368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it-IT" sz="2400" b="1" smtClean="0"/>
              <a:t>Periampullary Carcinoma</a:t>
            </a:r>
            <a:br>
              <a:rPr lang="it-IT" sz="2400" b="1" smtClean="0"/>
            </a:br>
            <a:r>
              <a:rPr lang="it-IT" sz="2400" b="1" smtClean="0"/>
              <a:t>Guidelines British Society of Gastroenterology 2005</a:t>
            </a:r>
            <a:br>
              <a:rPr lang="it-IT" sz="2400" b="1" smtClean="0"/>
            </a:br>
            <a:r>
              <a:rPr lang="it-IT" sz="2400" b="1" smtClean="0"/>
              <a:t>Resectional Surgery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0" y="6215063"/>
            <a:ext cx="139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latin typeface="+mn-lt"/>
              </a:rPr>
              <a:t>Gut</a:t>
            </a:r>
            <a:r>
              <a:rPr lang="it-IT" b="1" dirty="0">
                <a:latin typeface="+mn-lt"/>
              </a:rPr>
              <a:t> 2005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 t="5148" b="50227"/>
          <a:stretch>
            <a:fillRect/>
          </a:stretch>
        </p:blipFill>
        <p:spPr bwMode="auto">
          <a:xfrm>
            <a:off x="642938" y="1928813"/>
            <a:ext cx="7662862" cy="3357562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err="1" smtClean="0"/>
              <a:t>Ampolla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/>
              <a:t>Vater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7772400" cy="22860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1600" i="1" dirty="0" err="1" smtClean="0"/>
              <a:t>Sono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presenti</a:t>
            </a:r>
            <a:r>
              <a:rPr lang="en-US" sz="1600" i="1" dirty="0" smtClean="0"/>
              <a:t> 3 tipi </a:t>
            </a:r>
            <a:r>
              <a:rPr lang="en-US" sz="1600" i="1" dirty="0" err="1" smtClean="0"/>
              <a:t>di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epitelio</a:t>
            </a:r>
            <a:r>
              <a:rPr lang="en-US" sz="1600" i="1" dirty="0" smtClean="0"/>
              <a:t>: CBD</a:t>
            </a:r>
            <a:r>
              <a:rPr lang="en-US" sz="1600" i="1" dirty="0"/>
              <a:t>, PD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duodeno</a:t>
            </a:r>
            <a:endParaRPr lang="en-US" sz="1600" i="1" dirty="0" smtClean="0"/>
          </a:p>
          <a:p>
            <a:pPr algn="ctr">
              <a:lnSpc>
                <a:spcPct val="90000"/>
              </a:lnSpc>
              <a:buNone/>
            </a:pPr>
            <a:endParaRPr lang="en-US" sz="1600" i="1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/>
              <a:t>I: (70%): </a:t>
            </a:r>
            <a:r>
              <a:rPr lang="en-US" sz="2000" dirty="0" err="1" smtClean="0"/>
              <a:t>formato</a:t>
            </a:r>
            <a:r>
              <a:rPr lang="en-US" sz="2000" dirty="0" smtClean="0"/>
              <a:t> </a:t>
            </a:r>
            <a:r>
              <a:rPr lang="en-US" sz="2000" dirty="0" err="1" smtClean="0"/>
              <a:t>dall’unione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PD e </a:t>
            </a:r>
            <a:r>
              <a:rPr lang="en-US" sz="2000" dirty="0"/>
              <a:t>CBD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/>
              <a:t>II: (20</a:t>
            </a:r>
            <a:r>
              <a:rPr lang="en-US" sz="2000" dirty="0" smtClean="0"/>
              <a:t>%) short common channel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/>
              <a:t>III: CBD </a:t>
            </a:r>
            <a:r>
              <a:rPr lang="en-US" sz="2000" dirty="0" smtClean="0"/>
              <a:t>e </a:t>
            </a:r>
            <a:r>
              <a:rPr lang="en-US" sz="2000" dirty="0" smtClean="0">
                <a:sym typeface="Wingdings" pitchFamily="2" charset="2"/>
              </a:rPr>
              <a:t>PD </a:t>
            </a:r>
            <a:r>
              <a:rPr lang="en-US" sz="2000" dirty="0" err="1" smtClean="0">
                <a:sym typeface="Wingdings" pitchFamily="2" charset="2"/>
              </a:rPr>
              <a:t>separati</a:t>
            </a:r>
            <a:r>
              <a:rPr lang="en-US" sz="2000" dirty="0" smtClean="0">
                <a:sym typeface="Wingdings" pitchFamily="2" charset="2"/>
              </a:rPr>
              <a:t>, no common channel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/>
              <a:t>IV</a:t>
            </a:r>
            <a:r>
              <a:rPr lang="en-US" sz="2000" dirty="0" smtClean="0"/>
              <a:t>: long common channel</a:t>
            </a:r>
            <a:endParaRPr lang="en-US" sz="2000" dirty="0"/>
          </a:p>
        </p:txBody>
      </p:sp>
      <p:pic>
        <p:nvPicPr>
          <p:cNvPr id="21509" name="Picture 5" descr="shared_235_SOD-03"/>
          <p:cNvPicPr>
            <a:picLocks noChangeAspect="1" noChangeArrowheads="1"/>
          </p:cNvPicPr>
          <p:nvPr/>
        </p:nvPicPr>
        <p:blipFill>
          <a:blip r:embed="rId2" cstate="print"/>
          <a:srcRect t="18507" r="50172" b="3334"/>
          <a:stretch>
            <a:fillRect/>
          </a:stretch>
        </p:blipFill>
        <p:spPr bwMode="auto">
          <a:xfrm>
            <a:off x="990600" y="3962400"/>
            <a:ext cx="2219325" cy="2743200"/>
          </a:xfrm>
          <a:prstGeom prst="rect">
            <a:avLst/>
          </a:prstGeom>
          <a:noFill/>
        </p:spPr>
      </p:pic>
      <p:pic>
        <p:nvPicPr>
          <p:cNvPr id="21527" name="Picture 23" descr="ampulla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2000"/>
          </a:blip>
          <a:srcRect l="6569" t="32846" r="5840" b="17519"/>
          <a:stretch>
            <a:fillRect/>
          </a:stretch>
        </p:blipFill>
        <p:spPr>
          <a:xfrm>
            <a:off x="3810000" y="4267200"/>
            <a:ext cx="4724400" cy="2008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it-IT" sz="2400" b="1" smtClean="0"/>
              <a:t>Periampullary Carcinoma</a:t>
            </a:r>
            <a:br>
              <a:rPr lang="it-IT" sz="2400" b="1" smtClean="0"/>
            </a:br>
            <a:r>
              <a:rPr lang="it-IT" sz="2400" b="1" smtClean="0"/>
              <a:t>Guidelines British Society of Gastroenterology 2005</a:t>
            </a:r>
            <a:br>
              <a:rPr lang="it-IT" sz="2400" b="1" smtClean="0"/>
            </a:br>
            <a:r>
              <a:rPr lang="it-IT" sz="2400" b="1" smtClean="0"/>
              <a:t>Resectional Surgery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0" y="6215063"/>
            <a:ext cx="139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latin typeface="+mn-lt"/>
              </a:rPr>
              <a:t>Gut</a:t>
            </a:r>
            <a:r>
              <a:rPr lang="it-IT" b="1" dirty="0">
                <a:latin typeface="+mn-lt"/>
              </a:rPr>
              <a:t> 2005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 t="49773"/>
          <a:stretch>
            <a:fillRect/>
          </a:stretch>
        </p:blipFill>
        <p:spPr bwMode="auto">
          <a:xfrm>
            <a:off x="642938" y="1785938"/>
            <a:ext cx="7531100" cy="371475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Coinvolgimento</a:t>
            </a:r>
            <a:r>
              <a:rPr lang="en-US" b="1" dirty="0" smtClean="0"/>
              <a:t> </a:t>
            </a:r>
            <a:r>
              <a:rPr lang="en-US" b="1" dirty="0" err="1" smtClean="0"/>
              <a:t>Vascolare</a:t>
            </a:r>
            <a:endParaRPr lang="en-US" b="1" dirty="0"/>
          </a:p>
        </p:txBody>
      </p:sp>
      <p:pic>
        <p:nvPicPr>
          <p:cNvPr id="37891" name="Picture 3" descr="C:\Documents and Settings\vic vernenkar\My Documents\My Pictures\Images\Pancreas 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214710" cy="19770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4" name="Picture 3" descr="C:\Documents and Settings\vic vernenkar\My Documents\My Pictures\Images\Pancreas OR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796419" cy="221457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" name="Picture 3" descr="C:\Documents and Settings\vic vernenkar\My Documents\My Pictures\Images\Pancreas OR SM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3222204" cy="1971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5000628" y="2000240"/>
            <a:ext cx="280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Interessamento della SMA ?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6314" y="5572140"/>
            <a:ext cx="25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Identificazione della SMV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Coinvolgimento</a:t>
            </a:r>
            <a:r>
              <a:rPr lang="en-US" b="1" dirty="0" smtClean="0"/>
              <a:t> </a:t>
            </a:r>
            <a:r>
              <a:rPr lang="en-US" b="1" dirty="0" err="1" smtClean="0"/>
              <a:t>Vascolare</a:t>
            </a:r>
            <a:endParaRPr lang="it-IT" dirty="0"/>
          </a:p>
        </p:txBody>
      </p:sp>
      <p:pic>
        <p:nvPicPr>
          <p:cNvPr id="149508" name="Picture 4" descr="C:\Documents and Settings\Utente\Desktop\Pancreas 2010\Fotofazenr 2009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358114" cy="46434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14282" y="428604"/>
            <a:ext cx="5000660" cy="511156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Coinvolgimento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Vascolare</a:t>
            </a:r>
            <a:endParaRPr lang="it-IT" sz="3200" dirty="0"/>
          </a:p>
        </p:txBody>
      </p:sp>
      <p:pic>
        <p:nvPicPr>
          <p:cNvPr id="145410" name="Picture 2" descr="C:\Documents and Settings\Utente\Desktop\Pancreas 2010\Principato\Immagine 003.jpg"/>
          <p:cNvPicPr>
            <a:picLocks noChangeAspect="1" noChangeArrowheads="1"/>
          </p:cNvPicPr>
          <p:nvPr/>
        </p:nvPicPr>
        <p:blipFill>
          <a:blip r:embed="rId2" cstate="print"/>
          <a:srcRect l="10965"/>
          <a:stretch>
            <a:fillRect/>
          </a:stretch>
        </p:blipFill>
        <p:spPr bwMode="auto">
          <a:xfrm>
            <a:off x="214282" y="1571612"/>
            <a:ext cx="4373007" cy="40005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45411" name="Picture 3" descr="C:\Documents and Settings\Utente\Desktop\Pancreas 2010\Principato\se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071834" cy="30718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45412" name="Picture 4" descr="C:\Documents and Settings\Utente\Desktop\Pancreas 2010\Principato\se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071834" cy="30718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Freccia a destra 11"/>
          <p:cNvSpPr/>
          <p:nvPr/>
        </p:nvSpPr>
        <p:spPr>
          <a:xfrm>
            <a:off x="4786314" y="3286124"/>
            <a:ext cx="642942" cy="341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85786" y="5786454"/>
            <a:ext cx="354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Innesto vena mesenterica superiore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000100" y="3071810"/>
          <a:ext cx="7000924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5000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N° Pazienti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Morbilità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Mortalità</a:t>
                      </a:r>
                      <a:endParaRPr lang="it-IT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VR 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449 (77%)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39.7%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4.0%</a:t>
                      </a:r>
                      <a:endParaRPr lang="it-IT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it-IT" dirty="0" smtClean="0"/>
                        <a:t>VR 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136 (23%)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40.3%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3.7%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500562" y="5857892"/>
            <a:ext cx="451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Yekebas</a:t>
            </a:r>
            <a:r>
              <a:rPr lang="it-IT" dirty="0" smtClean="0"/>
              <a:t> EF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 smtClean="0"/>
              <a:t>Surg</a:t>
            </a:r>
            <a:r>
              <a:rPr lang="it-IT" dirty="0" smtClean="0"/>
              <a:t> 2008; 247(2): 300-9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35716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Resezioni pancreatiche “en </a:t>
            </a:r>
            <a:r>
              <a:rPr lang="it-IT" sz="2800" b="1" dirty="0" err="1" smtClean="0"/>
              <a:t>bloc</a:t>
            </a:r>
            <a:r>
              <a:rPr lang="it-IT" sz="2800" b="1" dirty="0" smtClean="0"/>
              <a:t>” dei vasi maggiori</a:t>
            </a:r>
            <a:endParaRPr lang="it-IT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2910" y="4929198"/>
            <a:ext cx="3363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VR – resezione pancreatica standard</a:t>
            </a:r>
          </a:p>
          <a:p>
            <a:r>
              <a:rPr lang="it-IT" sz="1600" dirty="0" smtClean="0"/>
              <a:t>VR + resezione vasi maggiori “en </a:t>
            </a:r>
            <a:r>
              <a:rPr lang="it-IT" sz="1600" dirty="0" err="1" smtClean="0"/>
              <a:t>bloc</a:t>
            </a:r>
            <a:r>
              <a:rPr lang="it-IT" sz="1600" dirty="0" smtClean="0"/>
              <a:t>”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285852" y="1428736"/>
            <a:ext cx="6384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585 </a:t>
            </a:r>
            <a:r>
              <a:rPr lang="it-IT" sz="2000" dirty="0" err="1" smtClean="0"/>
              <a:t>Pts</a:t>
            </a:r>
            <a:r>
              <a:rPr lang="it-IT" sz="2000" dirty="0" smtClean="0"/>
              <a:t>. dal 1994 al 2005 affetti da neoplasie</a:t>
            </a:r>
          </a:p>
          <a:p>
            <a:pPr algn="ctr"/>
            <a:r>
              <a:rPr lang="it-IT" sz="2000" dirty="0"/>
              <a:t>s</a:t>
            </a:r>
            <a:r>
              <a:rPr lang="it-IT" sz="2000" dirty="0" smtClean="0"/>
              <a:t>ottoposti a resezione pancreatica potenzialmente curativa </a:t>
            </a:r>
          </a:p>
          <a:p>
            <a:pPr algn="ctr"/>
            <a:r>
              <a:rPr lang="it-IT" sz="2000" dirty="0" smtClean="0"/>
              <a:t>e senza terapia adiuvante</a:t>
            </a:r>
            <a:endParaRPr lang="it-IT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/>
              <a:t>Resezioni pancreatiche “en </a:t>
            </a:r>
            <a:r>
              <a:rPr lang="it-IT" sz="3100" b="1" dirty="0" err="1" smtClean="0"/>
              <a:t>bloc</a:t>
            </a:r>
            <a:r>
              <a:rPr lang="it-IT" sz="3100" b="1" dirty="0" smtClean="0"/>
              <a:t>” dei vasi maggiori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2844" y="2143116"/>
          <a:ext cx="885831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079835"/>
                <a:gridCol w="3349321"/>
                <a:gridCol w="2214578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 </a:t>
                      </a:r>
                      <a:r>
                        <a:rPr lang="it-IT" dirty="0" err="1" smtClean="0"/>
                        <a:t>Pts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Sopravvivenza mediana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Sopravvivenza</a:t>
                      </a:r>
                      <a:r>
                        <a:rPr lang="it-IT" baseline="0" dirty="0" smtClean="0"/>
                        <a:t> a 2 </a:t>
                      </a:r>
                      <a:r>
                        <a:rPr lang="it-IT" baseline="0" dirty="0" err="1" smtClean="0"/>
                        <a:t>aa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Vera</a:t>
                      </a:r>
                      <a:r>
                        <a:rPr lang="it-IT" baseline="0" dirty="0" smtClean="0"/>
                        <a:t> invasione vascolare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 (11.2 – 18.8) mo.    (P = 0.86)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34%   (P = 0.9)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Flogosi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peritumorale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 (14.0 – 17.9) mo.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36%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71472" y="3786190"/>
            <a:ext cx="776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La morbilità e la mortalità postoperatoria dopo resezione pancreatica </a:t>
            </a:r>
          </a:p>
          <a:p>
            <a:pPr algn="ctr"/>
            <a:r>
              <a:rPr lang="it-IT" i="1" dirty="0" smtClean="0"/>
              <a:t>VR +  sono comparabili con quelle relative alla VR -. </a:t>
            </a:r>
          </a:p>
          <a:p>
            <a:pPr algn="ctr"/>
            <a:r>
              <a:rPr lang="it-IT" i="1" dirty="0" smtClean="0"/>
              <a:t>La sopravvivenza mediana nei </a:t>
            </a:r>
            <a:r>
              <a:rPr lang="it-IT" i="1" dirty="0" err="1" smtClean="0"/>
              <a:t>Pts</a:t>
            </a:r>
            <a:r>
              <a:rPr lang="it-IT" i="1" dirty="0" smtClean="0"/>
              <a:t>. VR + con infiltrazione dei vasi è superiore</a:t>
            </a:r>
          </a:p>
          <a:p>
            <a:pPr algn="ctr"/>
            <a:r>
              <a:rPr lang="it-IT" i="1" dirty="0"/>
              <a:t>a</a:t>
            </a:r>
            <a:r>
              <a:rPr lang="it-IT" i="1" dirty="0" smtClean="0"/>
              <a:t> quella dei pazienti sottoposti a terapie palliative e </a:t>
            </a:r>
            <a:r>
              <a:rPr lang="it-IT" i="1" dirty="0" err="1" smtClean="0"/>
              <a:t>pressochè</a:t>
            </a:r>
            <a:r>
              <a:rPr lang="it-IT" i="1" dirty="0" smtClean="0"/>
              <a:t> simile a quelli VR-.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6182" y="6000768"/>
            <a:ext cx="451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Yekebas</a:t>
            </a:r>
            <a:r>
              <a:rPr lang="it-IT" dirty="0" smtClean="0"/>
              <a:t> EF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 smtClean="0"/>
              <a:t>Surg</a:t>
            </a:r>
            <a:r>
              <a:rPr lang="it-IT" dirty="0" smtClean="0"/>
              <a:t> 2008; 247(2): 300-9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28926" y="1500174"/>
            <a:ext cx="374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100 Pazienti </a:t>
            </a:r>
            <a:r>
              <a:rPr lang="it-IT" sz="2000" dirty="0"/>
              <a:t>c</a:t>
            </a:r>
            <a:r>
              <a:rPr lang="it-IT" sz="2000" dirty="0" smtClean="0"/>
              <a:t>on adenocarcinoma</a:t>
            </a:r>
            <a:endParaRPr lang="it-IT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err="1" smtClean="0"/>
              <a:t>Escissione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Transuodenale</a:t>
            </a:r>
            <a:r>
              <a:rPr lang="en-US" sz="4500" b="1" dirty="0" smtClean="0"/>
              <a:t> (TDE</a:t>
            </a:r>
            <a:r>
              <a:rPr lang="en-US" sz="4500" b="1" dirty="0"/>
              <a:t>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752600"/>
            <a:ext cx="8715436" cy="1905000"/>
          </a:xfrm>
        </p:spPr>
        <p:txBody>
          <a:bodyPr/>
          <a:lstStyle/>
          <a:p>
            <a:pPr lvl="1"/>
            <a:r>
              <a:rPr lang="en-US" sz="2700" dirty="0" err="1" smtClean="0"/>
              <a:t>Descritta</a:t>
            </a:r>
            <a:r>
              <a:rPr lang="en-US" sz="2700" dirty="0" smtClean="0"/>
              <a:t> </a:t>
            </a:r>
            <a:r>
              <a:rPr lang="en-US" sz="2700" dirty="0" err="1" smtClean="0"/>
              <a:t>da</a:t>
            </a:r>
            <a:r>
              <a:rPr lang="en-US" sz="2700" dirty="0" smtClean="0"/>
              <a:t> </a:t>
            </a:r>
            <a:r>
              <a:rPr lang="en-US" sz="2700" dirty="0"/>
              <a:t>William </a:t>
            </a:r>
            <a:r>
              <a:rPr lang="en-US" sz="2700" dirty="0" smtClean="0"/>
              <a:t>Halsted </a:t>
            </a:r>
            <a:r>
              <a:rPr lang="en-US" sz="2700" dirty="0" err="1" smtClean="0"/>
              <a:t>nel</a:t>
            </a:r>
            <a:r>
              <a:rPr lang="en-US" sz="2700" dirty="0" smtClean="0"/>
              <a:t> 1899</a:t>
            </a:r>
            <a:endParaRPr lang="en-US" sz="2700" dirty="0"/>
          </a:p>
          <a:p>
            <a:pPr lvl="1"/>
            <a:r>
              <a:rPr lang="en-US" sz="2700" dirty="0" err="1" smtClean="0"/>
              <a:t>Minore</a:t>
            </a:r>
            <a:r>
              <a:rPr lang="en-US" sz="2700" dirty="0" smtClean="0"/>
              <a:t> </a:t>
            </a:r>
            <a:r>
              <a:rPr lang="en-US" sz="2700" dirty="0" err="1" smtClean="0"/>
              <a:t>morbilità</a:t>
            </a:r>
            <a:r>
              <a:rPr lang="en-US" sz="2700" dirty="0" smtClean="0"/>
              <a:t> </a:t>
            </a:r>
            <a:r>
              <a:rPr lang="en-US" sz="2100" dirty="0"/>
              <a:t>(5-20%)</a:t>
            </a:r>
          </a:p>
          <a:p>
            <a:pPr lvl="1"/>
            <a:r>
              <a:rPr lang="en-US" sz="2700" dirty="0" err="1" smtClean="0"/>
              <a:t>Minore</a:t>
            </a:r>
            <a:r>
              <a:rPr lang="en-US" sz="2700" dirty="0" smtClean="0"/>
              <a:t> </a:t>
            </a:r>
            <a:r>
              <a:rPr lang="en-US" sz="2700" dirty="0" err="1" smtClean="0"/>
              <a:t>efficacia</a:t>
            </a:r>
            <a:r>
              <a:rPr lang="en-US" sz="2700" dirty="0" smtClean="0"/>
              <a:t> </a:t>
            </a:r>
            <a:r>
              <a:rPr lang="en-US" sz="2700" dirty="0" err="1" smtClean="0"/>
              <a:t>chirurgica</a:t>
            </a:r>
            <a:r>
              <a:rPr lang="en-US" sz="2700" dirty="0" smtClean="0"/>
              <a:t> </a:t>
            </a:r>
            <a:r>
              <a:rPr lang="en-US" sz="2000" dirty="0" smtClean="0"/>
              <a:t>(&gt; </a:t>
            </a:r>
            <a:r>
              <a:rPr lang="en-US" sz="2000" dirty="0" err="1" smtClean="0"/>
              <a:t>rischio</a:t>
            </a:r>
            <a:r>
              <a:rPr lang="en-US" sz="2000" dirty="0" smtClean="0"/>
              <a:t> </a:t>
            </a:r>
            <a:r>
              <a:rPr lang="en-US" sz="2000" dirty="0" err="1" smtClean="0"/>
              <a:t>recidiva</a:t>
            </a:r>
            <a:r>
              <a:rPr lang="en-US" sz="2000" dirty="0" smtClean="0"/>
              <a:t>, &lt; </a:t>
            </a:r>
            <a:r>
              <a:rPr lang="en-US" sz="2000" dirty="0" err="1" smtClean="0"/>
              <a:t>sopravvivenza</a:t>
            </a:r>
            <a:r>
              <a:rPr lang="en-US" sz="2000" dirty="0" smtClean="0"/>
              <a:t> 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429000"/>
            <a:ext cx="3352800" cy="2514600"/>
          </a:xfrm>
          <a:noFill/>
          <a:ln/>
        </p:spPr>
      </p:pic>
      <p:pic>
        <p:nvPicPr>
          <p:cNvPr id="5325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429000"/>
            <a:ext cx="2971800" cy="2489200"/>
          </a:xfrm>
          <a:noFill/>
          <a:ln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357554" y="6143644"/>
            <a:ext cx="526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/>
              <a:t>Bohra</a:t>
            </a:r>
            <a:r>
              <a:rPr lang="en-US" sz="2000" i="1" dirty="0" smtClean="0"/>
              <a:t> AK Ulster </a:t>
            </a:r>
            <a:r>
              <a:rPr lang="en-US" sz="2000" i="1" dirty="0"/>
              <a:t>Med J</a:t>
            </a:r>
            <a:r>
              <a:rPr lang="en-US" sz="2000" dirty="0"/>
              <a:t> </a:t>
            </a:r>
            <a:r>
              <a:rPr lang="en-US" sz="2000" dirty="0" smtClean="0"/>
              <a:t>2002; </a:t>
            </a:r>
            <a:r>
              <a:rPr lang="en-US" sz="2000" dirty="0"/>
              <a:t>71(2): </a:t>
            </a:r>
            <a:r>
              <a:rPr lang="en-US" sz="2000" dirty="0" smtClean="0"/>
              <a:t>121-27.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Chirurgia</a:t>
            </a:r>
            <a:r>
              <a:rPr lang="en-US" b="1" dirty="0" smtClean="0"/>
              <a:t> </a:t>
            </a:r>
            <a:r>
              <a:rPr lang="en-US" b="1" dirty="0" err="1" smtClean="0"/>
              <a:t>Radicale</a:t>
            </a:r>
            <a:r>
              <a:rPr lang="en-US" b="1" dirty="0" smtClean="0"/>
              <a:t> </a:t>
            </a:r>
            <a:r>
              <a:rPr lang="en-US" b="1" dirty="0"/>
              <a:t>vs. </a:t>
            </a:r>
            <a:r>
              <a:rPr lang="en-US" b="1" dirty="0" smtClean="0"/>
              <a:t>Locale </a:t>
            </a:r>
            <a:endParaRPr lang="en-US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981200"/>
            <a:ext cx="8429684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Considerazioni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Stadio</a:t>
            </a:r>
            <a:r>
              <a:rPr lang="en-US" sz="2400" dirty="0" smtClean="0"/>
              <a:t> </a:t>
            </a:r>
            <a:r>
              <a:rPr lang="en-US" sz="2400" dirty="0" err="1" smtClean="0"/>
              <a:t>tumorale</a:t>
            </a:r>
            <a:r>
              <a:rPr lang="en-US" sz="2400" dirty="0" smtClean="0"/>
              <a:t> (T1</a:t>
            </a:r>
            <a:r>
              <a:rPr lang="en-US" sz="2400" dirty="0"/>
              <a:t>, T2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Condizioni</a:t>
            </a:r>
            <a:r>
              <a:rPr lang="en-US" sz="2400" dirty="0" smtClean="0"/>
              <a:t> del </a:t>
            </a:r>
            <a:r>
              <a:rPr lang="en-US" sz="2400" dirty="0" err="1" smtClean="0"/>
              <a:t>Paziente</a:t>
            </a:r>
            <a:endParaRPr lang="en-US" sz="2400" dirty="0" smtClean="0"/>
          </a:p>
          <a:p>
            <a:pPr lvl="1">
              <a:lnSpc>
                <a:spcPct val="2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u="sng" dirty="0" err="1" smtClean="0"/>
              <a:t>Indicazioni</a:t>
            </a:r>
            <a:r>
              <a:rPr lang="en-US" sz="2800" u="sng" dirty="0" smtClean="0"/>
              <a:t> TDE 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Adenomi</a:t>
            </a:r>
            <a:r>
              <a:rPr lang="en-US" sz="2400" dirty="0" smtClean="0"/>
              <a:t> con </a:t>
            </a:r>
            <a:r>
              <a:rPr lang="en-US" sz="2400" dirty="0"/>
              <a:t>HGD (ca in </a:t>
            </a:r>
            <a:r>
              <a:rPr lang="en-US" sz="2400" u="sng" dirty="0"/>
              <a:t>&lt;</a:t>
            </a:r>
            <a:r>
              <a:rPr lang="en-US" sz="2400" dirty="0"/>
              <a:t> 30%)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Adenomi</a:t>
            </a:r>
            <a:r>
              <a:rPr lang="en-US" sz="2400" dirty="0" smtClean="0"/>
              <a:t> </a:t>
            </a:r>
            <a:r>
              <a:rPr lang="en-US" sz="2400" dirty="0" err="1" smtClean="0"/>
              <a:t>villosi</a:t>
            </a:r>
            <a:r>
              <a:rPr lang="en-US" sz="2400" dirty="0" smtClean="0"/>
              <a:t> e TV &gt; </a:t>
            </a:r>
            <a:r>
              <a:rPr lang="en-US" sz="2400" dirty="0"/>
              <a:t>2 </a:t>
            </a:r>
            <a:r>
              <a:rPr lang="en-US" sz="2400" dirty="0" smtClean="0"/>
              <a:t>cm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Pts. con </a:t>
            </a:r>
            <a:r>
              <a:rPr lang="en-US" sz="2400" dirty="0" err="1" smtClean="0"/>
              <a:t>tumori</a:t>
            </a:r>
            <a:r>
              <a:rPr lang="en-US" sz="2400" dirty="0" smtClean="0"/>
              <a:t> a basso </a:t>
            </a:r>
            <a:r>
              <a:rPr lang="en-US" sz="2400" dirty="0" err="1" smtClean="0"/>
              <a:t>stadio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coomorbilità</a:t>
            </a:r>
            <a:endParaRPr lang="en-US" sz="2400" dirty="0"/>
          </a:p>
          <a:p>
            <a:pPr lvl="1"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lvl="1"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i="1" dirty="0" err="1" smtClean="0"/>
              <a:t>Paramythiotis</a:t>
            </a:r>
            <a:r>
              <a:rPr lang="en-US" sz="2000" i="1" dirty="0" smtClean="0"/>
              <a:t> D et al. J </a:t>
            </a:r>
            <a:r>
              <a:rPr lang="en-US" sz="2000" i="1" dirty="0" err="1"/>
              <a:t>Hepatobil</a:t>
            </a:r>
            <a:r>
              <a:rPr lang="en-US" sz="2000" i="1" dirty="0"/>
              <a:t> </a:t>
            </a:r>
            <a:r>
              <a:rPr lang="en-US" sz="2000" i="1" dirty="0" err="1"/>
              <a:t>Pancreat</a:t>
            </a:r>
            <a:r>
              <a:rPr lang="en-US" sz="2000" i="1" dirty="0"/>
              <a:t> </a:t>
            </a:r>
            <a:r>
              <a:rPr lang="en-US" sz="2000" i="1" dirty="0" err="1"/>
              <a:t>Surg</a:t>
            </a:r>
            <a:r>
              <a:rPr lang="en-US" sz="2000" dirty="0"/>
              <a:t> 2004. 11: 239-44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Adenocarcinomi </a:t>
            </a:r>
            <a:r>
              <a:rPr lang="it-IT" sz="2800" b="1" dirty="0" err="1" smtClean="0"/>
              <a:t>Periampollari</a:t>
            </a:r>
            <a:r>
              <a:rPr lang="it-IT" sz="2800" b="1" dirty="0" smtClean="0"/>
              <a:t> e Pancreatici</a:t>
            </a:r>
            <a:br>
              <a:rPr lang="it-IT" sz="2800" b="1" dirty="0" smtClean="0"/>
            </a:br>
            <a:r>
              <a:rPr lang="it-IT" sz="2800" b="1" dirty="0" smtClean="0"/>
              <a:t>con metastasi epatiche sincrone.</a:t>
            </a:r>
            <a:br>
              <a:rPr lang="it-IT" sz="2800" b="1" dirty="0" smtClean="0"/>
            </a:br>
            <a:r>
              <a:rPr lang="it-IT" sz="2800" b="1" dirty="0" smtClean="0"/>
              <a:t>La resezione simultanea è giustificata?</a:t>
            </a:r>
            <a:endParaRPr lang="it-IT" sz="28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357290" y="3000372"/>
          <a:ext cx="64294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Carcinoma </a:t>
                      </a:r>
                      <a:r>
                        <a:rPr lang="it-IT" dirty="0" err="1" smtClean="0"/>
                        <a:t>Periampollare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Pancreas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608 </a:t>
                      </a:r>
                      <a:r>
                        <a:rPr lang="it-IT" dirty="0" err="1" smtClean="0"/>
                        <a:t>Pts</a:t>
                      </a:r>
                      <a:r>
                        <a:rPr lang="it-IT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955 </a:t>
                      </a:r>
                      <a:r>
                        <a:rPr lang="it-IT" dirty="0" err="1" smtClean="0"/>
                        <a:t>Pts</a:t>
                      </a:r>
                      <a:r>
                        <a:rPr lang="it-IT" dirty="0" smtClean="0"/>
                        <a:t>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857356" y="3857628"/>
            <a:ext cx="545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22 </a:t>
            </a:r>
            <a:r>
              <a:rPr lang="it-IT" dirty="0" err="1" smtClean="0"/>
              <a:t>Pts</a:t>
            </a:r>
            <a:r>
              <a:rPr lang="it-IT" dirty="0" smtClean="0"/>
              <a:t>. (1.4%) presentavano metastasi epatiche sincrone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357290" y="4357694"/>
          <a:ext cx="64294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Sede della lesione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 Pazienti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Ampolla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Duodeno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Coledolco</a:t>
                      </a:r>
                      <a:r>
                        <a:rPr lang="it-IT" dirty="0" smtClean="0"/>
                        <a:t> distale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Pancreas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857620" y="6286520"/>
            <a:ext cx="504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Gleisner</a:t>
            </a:r>
            <a:r>
              <a:rPr lang="it-IT" dirty="0" smtClean="0"/>
              <a:t> AL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Cancer</a:t>
            </a:r>
            <a:r>
              <a:rPr lang="it-IT" dirty="0" smtClean="0"/>
              <a:t> 2007; 110 (11) 2484- 2492.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192880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J. Hopkins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Medicine. Baltimora, Maryland, USA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1563 </a:t>
            </a:r>
            <a:r>
              <a:rPr lang="it-IT" dirty="0" err="1" smtClean="0"/>
              <a:t>Pts</a:t>
            </a:r>
            <a:r>
              <a:rPr lang="it-IT" dirty="0" smtClean="0"/>
              <a:t>. dal 1995 al 2005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Adenocarcinomi </a:t>
            </a:r>
            <a:r>
              <a:rPr lang="it-IT" sz="2800" b="1" dirty="0" err="1" smtClean="0"/>
              <a:t>Periampollari</a:t>
            </a:r>
            <a:r>
              <a:rPr lang="it-IT" sz="2800" b="1" dirty="0" smtClean="0"/>
              <a:t> e Pancreatici</a:t>
            </a:r>
            <a:br>
              <a:rPr lang="it-IT" sz="2800" b="1" dirty="0" smtClean="0"/>
            </a:br>
            <a:r>
              <a:rPr lang="it-IT" sz="2800" b="1" dirty="0" smtClean="0"/>
              <a:t>con metastasi epatiche sincrone.</a:t>
            </a:r>
            <a:br>
              <a:rPr lang="it-IT" sz="2800" b="1" dirty="0" smtClean="0"/>
            </a:br>
            <a:r>
              <a:rPr lang="it-IT" sz="2800" b="1" dirty="0" smtClean="0"/>
              <a:t>La resezione simultanea è giustificata?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3214678" y="6000768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Gleisner</a:t>
            </a:r>
            <a:r>
              <a:rPr lang="it-IT" dirty="0" smtClean="0"/>
              <a:t> AL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Cancer</a:t>
            </a:r>
            <a:r>
              <a:rPr lang="it-IT" dirty="0" smtClean="0"/>
              <a:t> 2007; 110 (11) 2484- 2492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85918" y="2500306"/>
            <a:ext cx="548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84% dei pazienti presentavano metastasi epatica solitaria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428728" y="3429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Intervento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N°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Pts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“</a:t>
                      </a:r>
                      <a:r>
                        <a:rPr lang="it-IT" dirty="0" err="1" smtClean="0"/>
                        <a:t>wedge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resection</a:t>
                      </a:r>
                      <a:r>
                        <a:rPr lang="it-IT" dirty="0" smtClean="0"/>
                        <a:t>”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Segmentectomia</a:t>
                      </a:r>
                      <a:r>
                        <a:rPr lang="it-IT" dirty="0" smtClean="0"/>
                        <a:t> epatica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Emiepatectomia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Tumori</a:t>
            </a:r>
            <a:r>
              <a:rPr lang="en-US" b="1" dirty="0" smtClean="0"/>
              <a:t> </a:t>
            </a:r>
            <a:r>
              <a:rPr lang="en-US" b="1" dirty="0" err="1" smtClean="0"/>
              <a:t>Periampollari</a:t>
            </a:r>
            <a:endParaRPr 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72518" cy="31861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Derivano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4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tessuti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endParaRPr lang="en-US" dirty="0"/>
          </a:p>
          <a:p>
            <a:r>
              <a:rPr lang="en-US" sz="2800" i="1" dirty="0" smtClean="0"/>
              <a:t>Pancreas</a:t>
            </a:r>
          </a:p>
          <a:p>
            <a:r>
              <a:rPr lang="en-US" sz="2800" i="1" dirty="0" err="1" smtClean="0"/>
              <a:t>Coledoco</a:t>
            </a:r>
            <a:endParaRPr lang="en-US" sz="2800" i="1" dirty="0" smtClean="0"/>
          </a:p>
          <a:p>
            <a:r>
              <a:rPr lang="en-US" sz="2800" i="1" dirty="0" err="1" smtClean="0"/>
              <a:t>Ampolla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propriamente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detta</a:t>
            </a:r>
            <a:endParaRPr lang="en-US" sz="2800" i="1" dirty="0"/>
          </a:p>
          <a:p>
            <a:r>
              <a:rPr lang="en-US" sz="2800" i="1" dirty="0" err="1" smtClean="0"/>
              <a:t>Duodeno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periampollare</a:t>
            </a:r>
            <a:endParaRPr lang="en-US" sz="2800" i="1" dirty="0"/>
          </a:p>
        </p:txBody>
      </p:sp>
      <p:pic>
        <p:nvPicPr>
          <p:cNvPr id="5" name="Picture 2" descr="C:\Documents and Settings\iacono\Desktop\AnatomiPatologiaStefano\coledocoK (1).jpg"/>
          <p:cNvPicPr>
            <a:picLocks noChangeAspect="1" noChangeArrowheads="1"/>
          </p:cNvPicPr>
          <p:nvPr/>
        </p:nvPicPr>
        <p:blipFill>
          <a:blip r:embed="rId2" cstate="print"/>
          <a:srcRect r="-15"/>
          <a:stretch>
            <a:fillRect/>
          </a:stretch>
        </p:blipFill>
        <p:spPr bwMode="auto">
          <a:xfrm>
            <a:off x="5214942" y="3214686"/>
            <a:ext cx="3200400" cy="314324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14282" y="457200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/>
              <a:t>L’ </a:t>
            </a:r>
            <a:r>
              <a:rPr lang="en-US" sz="2800" dirty="0" err="1" smtClean="0"/>
              <a:t>Adenocarcinoma</a:t>
            </a:r>
            <a:r>
              <a:rPr lang="en-US" sz="2800" dirty="0" smtClean="0"/>
              <a:t> </a:t>
            </a:r>
            <a:r>
              <a:rPr lang="en-US" sz="2800" dirty="0" err="1" smtClean="0"/>
              <a:t>rappresenta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95% </a:t>
            </a:r>
            <a:r>
              <a:rPr lang="en-US" sz="2800" dirty="0" err="1" smtClean="0"/>
              <a:t>dei</a:t>
            </a:r>
            <a:r>
              <a:rPr lang="en-US" sz="2800" dirty="0" smtClean="0"/>
              <a:t> </a:t>
            </a:r>
            <a:r>
              <a:rPr lang="en-US" sz="2800" dirty="0" err="1" smtClean="0"/>
              <a:t>tumori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Sopravvivenza</a:t>
            </a:r>
            <a:endParaRPr lang="it-IT" sz="3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57224" y="2786058"/>
          <a:ext cx="74295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Tipo intervento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Sopravvivenza mediana (mesi)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DCP</a:t>
                      </a:r>
                      <a:r>
                        <a:rPr lang="it-IT" baseline="0" dirty="0" smtClean="0"/>
                        <a:t> (no meta epatiche)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14.2  P &lt;</a:t>
                      </a:r>
                      <a:r>
                        <a:rPr lang="it-IT" baseline="0" dirty="0" smtClean="0"/>
                        <a:t> 0.001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DCP</a:t>
                      </a:r>
                      <a:r>
                        <a:rPr lang="it-IT" baseline="0" dirty="0" smtClean="0"/>
                        <a:t> + </a:t>
                      </a:r>
                      <a:r>
                        <a:rPr lang="it-IT" baseline="0" dirty="0" err="1" smtClean="0"/>
                        <a:t>resez</a:t>
                      </a:r>
                      <a:r>
                        <a:rPr lang="it-IT" baseline="0" dirty="0" smtClean="0"/>
                        <a:t>. Epatica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5.9    P = 0.46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Chirurgia Palliativa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5.6   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88315" y="4857760"/>
            <a:ext cx="5757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Anche in pazienti ben selezionati la resezione simultanea</a:t>
            </a:r>
          </a:p>
          <a:p>
            <a:pPr algn="ctr"/>
            <a:r>
              <a:rPr lang="it-IT" b="1" dirty="0" smtClean="0"/>
              <a:t> di metastasi epatiche e DCP non migliora la sopravvivenza</a:t>
            </a:r>
          </a:p>
          <a:p>
            <a:pPr algn="ctr"/>
            <a:r>
              <a:rPr lang="it-IT" b="1" dirty="0" smtClean="0"/>
              <a:t> a distanza nella maggioranza dei casi.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2643174" y="621508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Gleisner</a:t>
            </a:r>
            <a:r>
              <a:rPr lang="it-IT" dirty="0" smtClean="0"/>
              <a:t> AL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Cancer</a:t>
            </a:r>
            <a:r>
              <a:rPr lang="it-IT" dirty="0" smtClean="0"/>
              <a:t> 2007; 110 (11) 2484- 2492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28662" y="357166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Adenocarcinomi </a:t>
            </a:r>
            <a:r>
              <a:rPr lang="it-IT" sz="2800" b="1" dirty="0" err="1" smtClean="0"/>
              <a:t>Periampollari</a:t>
            </a:r>
            <a:r>
              <a:rPr lang="it-IT" sz="2800" b="1" dirty="0" smtClean="0"/>
              <a:t> e Pancreatici</a:t>
            </a:r>
            <a:br>
              <a:rPr lang="it-IT" sz="2800" b="1" dirty="0" smtClean="0"/>
            </a:br>
            <a:r>
              <a:rPr lang="it-IT" sz="2800" b="1" dirty="0" smtClean="0"/>
              <a:t>con metastasi epatiche sincrone.</a:t>
            </a:r>
            <a:br>
              <a:rPr lang="it-IT" sz="2800" b="1" dirty="0" smtClean="0"/>
            </a:br>
            <a:r>
              <a:rPr lang="it-IT" sz="2800" b="1" dirty="0" smtClean="0"/>
              <a:t>La resezione simultanea è giustificata?</a:t>
            </a:r>
            <a:endParaRPr lang="it-IT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it-IT" sz="2400" b="1" smtClean="0"/>
              <a:t>Periampullary Carcinoma</a:t>
            </a:r>
            <a:br>
              <a:rPr lang="it-IT" sz="2400" b="1" smtClean="0"/>
            </a:br>
            <a:r>
              <a:rPr lang="it-IT" sz="2400" b="1" smtClean="0"/>
              <a:t>Guidelines British Society of Gastroenterology 2005</a:t>
            </a:r>
            <a:br>
              <a:rPr lang="it-IT" sz="2400" b="1" smtClean="0"/>
            </a:br>
            <a:r>
              <a:rPr lang="it-IT" sz="2400" b="1" smtClean="0"/>
              <a:t>Palliation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0" y="6215063"/>
            <a:ext cx="139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latin typeface="+mn-lt"/>
              </a:rPr>
              <a:t>Gut</a:t>
            </a:r>
            <a:r>
              <a:rPr lang="it-IT" b="1" dirty="0">
                <a:latin typeface="+mn-lt"/>
              </a:rPr>
              <a:t> 2005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0"/>
            <a:ext cx="7364412" cy="221456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929063"/>
            <a:ext cx="7237413" cy="171450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it-IT" sz="2400" b="1" dirty="0" err="1" smtClean="0"/>
              <a:t>Periampullary</a:t>
            </a:r>
            <a:r>
              <a:rPr lang="it-IT" sz="2400" b="1" dirty="0" smtClean="0"/>
              <a:t> Carcinoma</a:t>
            </a:r>
            <a:br>
              <a:rPr lang="it-IT" sz="2400" b="1" dirty="0" smtClean="0"/>
            </a:br>
            <a:r>
              <a:rPr lang="it-IT" sz="2400" b="1" dirty="0" err="1" smtClean="0"/>
              <a:t>Guidelines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British</a:t>
            </a:r>
            <a:r>
              <a:rPr lang="it-IT" sz="2400" b="1" dirty="0" smtClean="0"/>
              <a:t> Society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Gastroenterology</a:t>
            </a:r>
            <a:r>
              <a:rPr lang="it-IT" sz="2400" b="1" dirty="0" smtClean="0"/>
              <a:t> 2005</a:t>
            </a:r>
            <a:br>
              <a:rPr lang="it-IT" sz="2400" b="1" dirty="0" smtClean="0"/>
            </a:br>
            <a:r>
              <a:rPr lang="it-IT" sz="2400" b="1" dirty="0" err="1" smtClean="0"/>
              <a:t>Palliation</a:t>
            </a:r>
            <a:endParaRPr lang="it-IT" sz="24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858000" y="6215063"/>
            <a:ext cx="139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latin typeface="+mn-lt"/>
              </a:rPr>
              <a:t>Gut</a:t>
            </a:r>
            <a:r>
              <a:rPr lang="it-IT" b="1" dirty="0">
                <a:latin typeface="+mn-lt"/>
              </a:rPr>
              <a:t> 2005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57313"/>
            <a:ext cx="6281738" cy="465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it-IT" sz="2400" b="1" smtClean="0"/>
              <a:t>Periampullary Carcinoma</a:t>
            </a:r>
            <a:br>
              <a:rPr lang="it-IT" sz="2400" b="1" smtClean="0"/>
            </a:br>
            <a:r>
              <a:rPr lang="it-IT" sz="2400" b="1" smtClean="0"/>
              <a:t>Guidelines British Society of Gastroenterology 2005</a:t>
            </a:r>
            <a:br>
              <a:rPr lang="it-IT" sz="2400" b="1" smtClean="0"/>
            </a:br>
            <a:r>
              <a:rPr lang="it-IT" sz="2400" b="1" smtClean="0"/>
              <a:t>Stenting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0" y="6215063"/>
            <a:ext cx="139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latin typeface="+mn-lt"/>
              </a:rPr>
              <a:t>Gut</a:t>
            </a:r>
            <a:r>
              <a:rPr lang="it-IT" b="1" dirty="0">
                <a:latin typeface="+mn-lt"/>
              </a:rPr>
              <a:t> 2005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5954712" cy="468471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2" y="142852"/>
            <a:ext cx="5143536" cy="914400"/>
          </a:xfrm>
          <a:noFill/>
          <a:ln/>
        </p:spPr>
        <p:txBody>
          <a:bodyPr/>
          <a:lstStyle/>
          <a:p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Duodenocefalopancreasectomia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Casistica 1987-2012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1357298"/>
            <a:ext cx="6215106" cy="1357322"/>
          </a:xfrm>
          <a:solidFill>
            <a:schemeClr val="bg1"/>
          </a:solidFill>
          <a:ln w="19050" cap="sq" cmpd="thickThin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149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Pazienti</a:t>
            </a:r>
          </a:p>
          <a:p>
            <a:pPr lvl="1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60 donne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89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uomini</a:t>
            </a:r>
          </a:p>
          <a:p>
            <a:pPr lvl="1"/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età mediana 63 anni (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 33-86)</a:t>
            </a:r>
          </a:p>
        </p:txBody>
      </p:sp>
      <p:graphicFrame>
        <p:nvGraphicFramePr>
          <p:cNvPr id="15058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49792"/>
              </p:ext>
            </p:extLst>
          </p:nvPr>
        </p:nvGraphicFramePr>
        <p:xfrm>
          <a:off x="357158" y="3071810"/>
          <a:ext cx="8572560" cy="3621024"/>
        </p:xfrm>
        <a:graphic>
          <a:graphicData uri="http://schemas.openxmlformats.org/drawingml/2006/table">
            <a:tbl>
              <a:tblPr/>
              <a:tblGrid>
                <a:gridCol w="3863473"/>
                <a:gridCol w="2281054"/>
                <a:gridCol w="2428033"/>
              </a:tblGrid>
              <a:tr h="450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Sede neoplasia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N°</a:t>
                      </a: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Pazienti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Testa Pancreas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Testa- corpo Pancreas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Ampolla di </a:t>
                      </a:r>
                      <a:r>
                        <a:rPr kumimoji="0" lang="it-IT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Vater</a:t>
                      </a:r>
                      <a:endParaRPr kumimoji="0" lang="it-IT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Coledoco distale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95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Duodeno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855901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928670"/>
            <a:ext cx="4500594" cy="9144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Duodenocefalopancreasectomia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Casistica personale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1987-2012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214554"/>
            <a:ext cx="7315200" cy="370523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149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duodenocefalopancreasectomie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conservazione del piloro in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103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69.2%)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trattamento del moncone pancreatico:</a:t>
            </a:r>
          </a:p>
          <a:p>
            <a:pPr lvl="1"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 	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44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pancreaticodigiunostomie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TL</a:t>
            </a:r>
          </a:p>
          <a:p>
            <a:pPr lvl="1">
              <a:buFontTx/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40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Wirsungdigiunostomie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TL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32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pancreaticodigiunostomie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 TT</a:t>
            </a:r>
          </a:p>
          <a:p>
            <a:pPr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30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occlusione dotto con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cianoacrilato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		 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suture del moncone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427405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500042"/>
            <a:ext cx="5214974" cy="914400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Casistica personale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1987-2012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Complicanze dopo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DCP (149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Pazienti)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1948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86303"/>
              </p:ext>
            </p:extLst>
          </p:nvPr>
        </p:nvGraphicFramePr>
        <p:xfrm>
          <a:off x="1403648" y="1556792"/>
          <a:ext cx="6808079" cy="527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4" imgW="3163130" imgH="2449802" progId="Word.Document.8">
                  <p:embed/>
                </p:oleObj>
              </mc:Choice>
              <mc:Fallback>
                <p:oleObj name="Document" r:id="rId4" imgW="3163130" imgH="244980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556792"/>
                        <a:ext cx="6808079" cy="5272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85728"/>
            <a:ext cx="3143272" cy="85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Casistica personale 1987-2012</a:t>
            </a:r>
            <a:b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Fistola pancreatica dopo DCP (149 Pazienti)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42822"/>
              </p:ext>
            </p:extLst>
          </p:nvPr>
        </p:nvGraphicFramePr>
        <p:xfrm>
          <a:off x="357158" y="3786190"/>
          <a:ext cx="64294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1809763"/>
                <a:gridCol w="76200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Metodica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n°</a:t>
                      </a:r>
                      <a:r>
                        <a:rPr lang="it-IT" dirty="0" smtClean="0"/>
                        <a:t> fistole / casi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Occlusione dotto con </a:t>
                      </a:r>
                      <a:r>
                        <a:rPr lang="it-IT" dirty="0" err="1" smtClean="0"/>
                        <a:t>Cianoacrilato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Pancreaticodigiunostomie</a:t>
                      </a:r>
                      <a:r>
                        <a:rPr lang="it-IT" dirty="0" smtClean="0"/>
                        <a:t> TT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5/32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15.6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Pancreaticodigiunostomie</a:t>
                      </a:r>
                      <a:r>
                        <a:rPr lang="it-IT" dirty="0" smtClean="0"/>
                        <a:t> TL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6/44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13,6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Wirsungdigiunostomie</a:t>
                      </a:r>
                      <a:r>
                        <a:rPr lang="it-IT" dirty="0" smtClean="0"/>
                        <a:t> TL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0/40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00272"/>
              </p:ext>
            </p:extLst>
          </p:nvPr>
        </p:nvGraphicFramePr>
        <p:xfrm>
          <a:off x="6786578" y="3786190"/>
          <a:ext cx="19288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periodo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2002 - 2005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1987 - 1997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1998 - 2005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2005 - 2012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070479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Carcinomi del pancreas e della regione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periampollare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Casistica personale 1987-2012</a:t>
            </a:r>
            <a:b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Mortalità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Perioperatoria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22916"/>
              </p:ext>
            </p:extLst>
          </p:nvPr>
        </p:nvGraphicFramePr>
        <p:xfrm>
          <a:off x="1500166" y="37147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periodo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n°</a:t>
                      </a:r>
                      <a:r>
                        <a:rPr lang="it-IT" dirty="0" smtClean="0"/>
                        <a:t> DCP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mortalità globale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1987 –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 (6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%)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1998 –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(1,75 %)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570413" cy="1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i="1" dirty="0" smtClean="0">
                <a:solidFill>
                  <a:srgbClr val="00B050"/>
                </a:solidFill>
              </a:rPr>
              <a:t>Grazie per l’attenzione</a:t>
            </a:r>
            <a:endParaRPr lang="it-IT" sz="5400" b="1" i="1" dirty="0">
              <a:solidFill>
                <a:srgbClr val="00B0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04856" cy="5112568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Anatomia</a:t>
            </a:r>
            <a:r>
              <a:rPr lang="en-US" b="1" dirty="0" smtClean="0"/>
              <a:t> </a:t>
            </a:r>
            <a:r>
              <a:rPr lang="en-US" b="1" dirty="0" err="1" smtClean="0"/>
              <a:t>Patologica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Sopravvivenza</a:t>
            </a:r>
            <a:r>
              <a:rPr lang="en-US" dirty="0" smtClean="0"/>
              <a:t> a 5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DCP</a:t>
            </a:r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sz="3000" dirty="0" smtClean="0"/>
              <a:t>Pancreas 18</a:t>
            </a:r>
            <a:r>
              <a:rPr lang="en-US" sz="3000" dirty="0"/>
              <a:t>%</a:t>
            </a:r>
          </a:p>
          <a:p>
            <a:r>
              <a:rPr lang="en-US" sz="3000" dirty="0" err="1" smtClean="0"/>
              <a:t>Duodeno</a:t>
            </a:r>
            <a:r>
              <a:rPr lang="en-US" sz="3000" dirty="0" smtClean="0"/>
              <a:t>: 33%</a:t>
            </a:r>
          </a:p>
          <a:p>
            <a:r>
              <a:rPr lang="en-US" sz="3000" dirty="0" smtClean="0"/>
              <a:t>Via </a:t>
            </a:r>
            <a:r>
              <a:rPr lang="en-US" sz="3000" dirty="0" err="1" smtClean="0"/>
              <a:t>biliare</a:t>
            </a:r>
            <a:r>
              <a:rPr lang="en-US" sz="3000" dirty="0" smtClean="0"/>
              <a:t> </a:t>
            </a:r>
            <a:r>
              <a:rPr lang="en-US" sz="3000" dirty="0" err="1" smtClean="0"/>
              <a:t>distale</a:t>
            </a:r>
            <a:r>
              <a:rPr lang="en-US" sz="3000" dirty="0" smtClean="0"/>
              <a:t>: 34%</a:t>
            </a:r>
          </a:p>
          <a:p>
            <a:r>
              <a:rPr lang="en-US" sz="3000" dirty="0" err="1" smtClean="0"/>
              <a:t>Ampolla</a:t>
            </a:r>
            <a:r>
              <a:rPr lang="en-US" sz="3000" dirty="0" smtClean="0"/>
              <a:t>: 36%</a:t>
            </a:r>
          </a:p>
          <a:p>
            <a:endParaRPr lang="en-US" sz="3000" dirty="0" smtClean="0"/>
          </a:p>
          <a:p>
            <a:pPr algn="ctr">
              <a:buNone/>
            </a:pPr>
            <a:r>
              <a:rPr lang="en-US" i="1" dirty="0" smtClean="0"/>
              <a:t>La </a:t>
            </a:r>
            <a:r>
              <a:rPr lang="en-US" i="1" dirty="0" err="1" smtClean="0"/>
              <a:t>determinazione</a:t>
            </a:r>
            <a:r>
              <a:rPr lang="en-US" i="1" dirty="0" smtClean="0"/>
              <a:t> </a:t>
            </a:r>
            <a:r>
              <a:rPr lang="en-US" i="1" dirty="0" err="1" smtClean="0"/>
              <a:t>della</a:t>
            </a:r>
            <a:r>
              <a:rPr lang="en-US" i="1" dirty="0" smtClean="0"/>
              <a:t> </a:t>
            </a:r>
            <a:r>
              <a:rPr lang="en-US" i="1" dirty="0" err="1" smtClean="0"/>
              <a:t>sede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origine</a:t>
            </a:r>
            <a:r>
              <a:rPr lang="en-US" i="1" dirty="0" smtClean="0"/>
              <a:t> del </a:t>
            </a:r>
            <a:r>
              <a:rPr lang="en-US" i="1" dirty="0" err="1" smtClean="0"/>
              <a:t>tumore</a:t>
            </a:r>
            <a:r>
              <a:rPr lang="en-US" i="1" dirty="0" smtClean="0"/>
              <a:t> è </a:t>
            </a:r>
            <a:r>
              <a:rPr lang="en-US" i="1" dirty="0" err="1" smtClean="0"/>
              <a:t>importante</a:t>
            </a:r>
            <a:r>
              <a:rPr lang="en-US" i="1" dirty="0" smtClean="0"/>
              <a:t> per la </a:t>
            </a:r>
            <a:r>
              <a:rPr lang="en-US" i="1" dirty="0" err="1" smtClean="0"/>
              <a:t>prognosi</a:t>
            </a:r>
            <a:r>
              <a:rPr lang="en-US" i="1" dirty="0" smtClean="0"/>
              <a:t> e </a:t>
            </a:r>
            <a:r>
              <a:rPr lang="en-US" i="1" dirty="0" err="1" smtClean="0"/>
              <a:t>l’estensione</a:t>
            </a:r>
            <a:r>
              <a:rPr lang="en-US" i="1" dirty="0" smtClean="0"/>
              <a:t> </a:t>
            </a:r>
            <a:r>
              <a:rPr lang="en-US" i="1" dirty="0" err="1" smtClean="0"/>
              <a:t>della</a:t>
            </a:r>
            <a:r>
              <a:rPr lang="en-US" i="1" dirty="0" smtClean="0"/>
              <a:t> </a:t>
            </a:r>
            <a:r>
              <a:rPr lang="en-US" i="1" dirty="0" err="1" smtClean="0"/>
              <a:t>resezione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91137" name="Picture 1" descr="C:\Documents and Settings\Utente\Desktop\Pancreas 2010\Fotofazenr 2009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2804764" cy="2103573"/>
          </a:xfrm>
          <a:prstGeom prst="rect">
            <a:avLst/>
          </a:prstGeom>
          <a:noFill/>
          <a:ln>
            <a:solidFill>
              <a:srgbClr val="0000FF">
                <a:alpha val="75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-99392"/>
            <a:ext cx="4032448" cy="1143000"/>
          </a:xfrm>
        </p:spPr>
        <p:txBody>
          <a:bodyPr/>
          <a:lstStyle/>
          <a:p>
            <a:r>
              <a:rPr lang="en-US" b="1" dirty="0" err="1" smtClean="0"/>
              <a:t>Diagnosi</a:t>
            </a:r>
            <a:endParaRPr lang="en-US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137" y="2132856"/>
            <a:ext cx="5029200" cy="17145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ERCP, </a:t>
            </a:r>
            <a:r>
              <a:rPr lang="en-US" sz="2400" dirty="0" smtClean="0">
                <a:solidFill>
                  <a:srgbClr val="FF0000"/>
                </a:solidFill>
              </a:rPr>
              <a:t>MRCP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Estensione</a:t>
            </a:r>
            <a:r>
              <a:rPr lang="en-US" sz="2400" dirty="0" smtClean="0"/>
              <a:t> </a:t>
            </a:r>
            <a:r>
              <a:rPr lang="en-US" sz="2400" dirty="0" err="1" smtClean="0"/>
              <a:t>intraduttale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Papilla </a:t>
            </a:r>
            <a:r>
              <a:rPr lang="en-US" sz="2400" dirty="0" err="1" smtClean="0"/>
              <a:t>rigida</a:t>
            </a:r>
            <a:r>
              <a:rPr lang="en-US" sz="2400" dirty="0" smtClean="0"/>
              <a:t> ,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consistenza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aumentata</a:t>
            </a:r>
            <a:r>
              <a:rPr lang="en-US" sz="2400" dirty="0" smtClean="0"/>
              <a:t>, </a:t>
            </a:r>
            <a:r>
              <a:rPr lang="en-US" sz="2400" dirty="0" err="1" smtClean="0"/>
              <a:t>ulcerata</a:t>
            </a:r>
            <a:r>
              <a:rPr lang="en-US" sz="2400" dirty="0" smtClean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90872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U/S, CT</a:t>
            </a:r>
            <a:r>
              <a:rPr lang="en-US" sz="2400" dirty="0" smtClean="0"/>
              <a:t>: </a:t>
            </a:r>
            <a:r>
              <a:rPr lang="en-US" sz="2400" dirty="0" err="1" smtClean="0"/>
              <a:t>segni</a:t>
            </a:r>
            <a:r>
              <a:rPr lang="en-US" sz="2400" dirty="0" smtClean="0"/>
              <a:t> </a:t>
            </a:r>
            <a:r>
              <a:rPr lang="en-US" sz="2400" dirty="0" err="1" smtClean="0"/>
              <a:t>indiretti</a:t>
            </a:r>
            <a:r>
              <a:rPr lang="en-US" sz="2400" dirty="0" smtClean="0"/>
              <a:t> (</a:t>
            </a:r>
            <a:r>
              <a:rPr lang="en-US" sz="2400" dirty="0" err="1" smtClean="0"/>
              <a:t>dilatazione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duttale</a:t>
            </a:r>
            <a:r>
              <a:rPr lang="en-US" sz="2400" dirty="0" smtClean="0"/>
              <a:t>, </a:t>
            </a:r>
            <a:r>
              <a:rPr lang="en-US" sz="2400" dirty="0" err="1" smtClean="0"/>
              <a:t>calcolosi</a:t>
            </a:r>
            <a:r>
              <a:rPr lang="en-US" sz="2400" dirty="0" smtClean="0"/>
              <a:t> VBP)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EUS</a:t>
            </a:r>
            <a:r>
              <a:rPr lang="en-US" sz="2400" dirty="0" smtClean="0"/>
              <a:t>:       </a:t>
            </a:r>
            <a:r>
              <a:rPr lang="en-US" sz="2400" dirty="0" err="1" smtClean="0"/>
              <a:t>accuratezza</a:t>
            </a:r>
            <a:r>
              <a:rPr lang="en-US" sz="2400" dirty="0" smtClean="0"/>
              <a:t>   T (67%)        N (44%)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EUS + FNA </a:t>
            </a:r>
            <a:r>
              <a:rPr lang="en-US" sz="2400" dirty="0" smtClean="0"/>
              <a:t> </a:t>
            </a:r>
            <a:r>
              <a:rPr lang="en-US" sz="2400" dirty="0" err="1" smtClean="0"/>
              <a:t>sensibilità</a:t>
            </a:r>
            <a:r>
              <a:rPr lang="en-US" sz="2400" dirty="0" smtClean="0"/>
              <a:t> 85 -95 %     </a:t>
            </a:r>
            <a:r>
              <a:rPr lang="en-US" sz="2400" dirty="0" err="1" smtClean="0"/>
              <a:t>specificità</a:t>
            </a:r>
            <a:r>
              <a:rPr lang="en-US" sz="2400" dirty="0" smtClean="0"/>
              <a:t> 100 %    </a:t>
            </a:r>
          </a:p>
          <a:p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14744" y="6072206"/>
            <a:ext cx="489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Saftiou</a:t>
            </a:r>
            <a:r>
              <a:rPr lang="it-IT" dirty="0" smtClean="0"/>
              <a:t> A </a:t>
            </a:r>
            <a:r>
              <a:rPr lang="it-IT" dirty="0" err="1" smtClean="0"/>
              <a:t>et</a:t>
            </a:r>
            <a:r>
              <a:rPr lang="it-IT" dirty="0" smtClean="0"/>
              <a:t> al. J </a:t>
            </a:r>
            <a:r>
              <a:rPr lang="it-IT" dirty="0" err="1" smtClean="0"/>
              <a:t>Clin</a:t>
            </a:r>
            <a:r>
              <a:rPr lang="it-IT" dirty="0" smtClean="0"/>
              <a:t> Ultrasound 2009; 37(1): 1-17.</a:t>
            </a:r>
            <a:endParaRPr lang="it-IT" dirty="0"/>
          </a:p>
        </p:txBody>
      </p:sp>
      <p:pic>
        <p:nvPicPr>
          <p:cNvPr id="8" name="Immagine 7" descr="Fotofazenr 2009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714620"/>
            <a:ext cx="3595714" cy="2696786"/>
          </a:xfrm>
          <a:prstGeom prst="rect">
            <a:avLst/>
          </a:prstGeom>
          <a:ln>
            <a:solidFill>
              <a:srgbClr val="0000FF">
                <a:alpha val="74000"/>
              </a:srgbClr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55576" y="393305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Utile determinazione del k-Ras (↑ nel 95% delle neoplasie di origine </a:t>
            </a:r>
            <a:r>
              <a:rPr lang="it-IT" sz="2400" dirty="0" smtClean="0"/>
              <a:t>pancreatica)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Sintomi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86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Carcinomi</a:t>
            </a:r>
            <a:r>
              <a:rPr lang="en-US" sz="2800" dirty="0" smtClean="0"/>
              <a:t> </a:t>
            </a:r>
            <a:r>
              <a:rPr lang="en-US" sz="2800" dirty="0" err="1" smtClean="0"/>
              <a:t>Periampollari</a:t>
            </a:r>
            <a:r>
              <a:rPr lang="en-US" sz="2800" dirty="0" smtClean="0"/>
              <a:t>: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80% </a:t>
            </a:r>
            <a:r>
              <a:rPr lang="en-US" sz="2400" dirty="0" err="1" smtClean="0"/>
              <a:t>ittero</a:t>
            </a:r>
            <a:r>
              <a:rPr lang="en-US" sz="2400" dirty="0" smtClean="0"/>
              <a:t>, </a:t>
            </a:r>
            <a:r>
              <a:rPr lang="en-US" sz="2400" dirty="0" err="1" smtClean="0"/>
              <a:t>dolore</a:t>
            </a:r>
            <a:r>
              <a:rPr lang="en-US" sz="2400" dirty="0" smtClean="0"/>
              <a:t>, </a:t>
            </a:r>
            <a:r>
              <a:rPr lang="en-US" sz="2400" dirty="0" err="1" smtClean="0"/>
              <a:t>perdita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peso, </a:t>
            </a:r>
            <a:r>
              <a:rPr lang="en-US" sz="2400" dirty="0" err="1" smtClean="0"/>
              <a:t>diabete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Adenoma </a:t>
            </a:r>
            <a:r>
              <a:rPr lang="en-US" sz="2400" dirty="0"/>
              <a:t>(</a:t>
            </a:r>
            <a:r>
              <a:rPr lang="en-US" sz="2400" dirty="0" err="1" smtClean="0"/>
              <a:t>sporadico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Paziente</a:t>
            </a:r>
            <a:r>
              <a:rPr lang="en-US" sz="2400" dirty="0" smtClean="0"/>
              <a:t> </a:t>
            </a:r>
            <a:r>
              <a:rPr lang="en-US" sz="2400" dirty="0" err="1" smtClean="0"/>
              <a:t>anziano</a:t>
            </a:r>
            <a:r>
              <a:rPr lang="en-US" sz="2400" dirty="0" smtClean="0"/>
              <a:t>(&gt;70 </a:t>
            </a:r>
            <a:r>
              <a:rPr lang="en-US" sz="2400" dirty="0" err="1" smtClean="0"/>
              <a:t>aa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Sintomatologia</a:t>
            </a:r>
            <a:r>
              <a:rPr lang="en-US" sz="2400" dirty="0" smtClean="0"/>
              <a:t> non </a:t>
            </a:r>
            <a:r>
              <a:rPr lang="en-US" sz="2400" dirty="0" err="1" smtClean="0"/>
              <a:t>specifica</a:t>
            </a:r>
            <a:r>
              <a:rPr lang="en-US" sz="2400" dirty="0" smtClean="0"/>
              <a:t> (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addominale</a:t>
            </a:r>
            <a:r>
              <a:rPr lang="en-US" sz="2400" dirty="0" smtClean="0"/>
              <a:t> </a:t>
            </a:r>
            <a:r>
              <a:rPr lang="en-US" sz="2400" dirty="0" err="1" smtClean="0"/>
              <a:t>diffuso</a:t>
            </a:r>
            <a:r>
              <a:rPr lang="en-US" sz="2400" dirty="0" smtClean="0"/>
              <a:t>, </a:t>
            </a:r>
            <a:r>
              <a:rPr lang="en-US" sz="2400" dirty="0" err="1" smtClean="0"/>
              <a:t>senso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ripienezza</a:t>
            </a:r>
            <a:r>
              <a:rPr lang="en-US" sz="2400" dirty="0" smtClean="0"/>
              <a:t> </a:t>
            </a:r>
            <a:r>
              <a:rPr lang="en-US" sz="2400" dirty="0" err="1" smtClean="0"/>
              <a:t>gastrica</a:t>
            </a:r>
            <a:r>
              <a:rPr lang="en-US" sz="2400" dirty="0" smtClean="0"/>
              <a:t>, anemia, </a:t>
            </a:r>
            <a:r>
              <a:rPr lang="en-US" sz="2400" dirty="0" err="1" smtClean="0"/>
              <a:t>sanguinamento</a:t>
            </a:r>
            <a:r>
              <a:rPr lang="en-US" sz="2400" dirty="0" smtClean="0"/>
              <a:t> GI)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Ittero</a:t>
            </a:r>
            <a:r>
              <a:rPr lang="en-US" sz="2400" dirty="0" smtClean="0"/>
              <a:t> 50-75</a:t>
            </a:r>
            <a:r>
              <a:rPr lang="en-US" sz="2400" dirty="0"/>
              <a:t>%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Colangiti</a:t>
            </a:r>
            <a:r>
              <a:rPr lang="en-US" sz="2400" dirty="0" smtClean="0"/>
              <a:t> e </a:t>
            </a:r>
            <a:r>
              <a:rPr lang="en-US" sz="2400" dirty="0" err="1" smtClean="0"/>
              <a:t>pancreatiti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Calcolosi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VBP </a:t>
            </a:r>
            <a:r>
              <a:rPr lang="en-US" sz="2400" dirty="0" err="1" smtClean="0"/>
              <a:t>nel</a:t>
            </a:r>
            <a:r>
              <a:rPr lang="en-US" sz="2400" dirty="0" smtClean="0"/>
              <a:t> 25%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casi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71604" y="5929330"/>
            <a:ext cx="708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Lorenzo – </a:t>
            </a:r>
            <a:r>
              <a:rPr lang="it-IT" dirty="0" err="1" smtClean="0"/>
              <a:t>Zuniga</a:t>
            </a:r>
            <a:r>
              <a:rPr lang="it-IT" dirty="0" smtClean="0"/>
              <a:t> V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Gastroenterol</a:t>
            </a:r>
            <a:r>
              <a:rPr lang="it-IT" dirty="0" smtClean="0"/>
              <a:t> </a:t>
            </a:r>
            <a:r>
              <a:rPr lang="it-IT" dirty="0" err="1" smtClean="0"/>
              <a:t>Hepatol</a:t>
            </a:r>
            <a:r>
              <a:rPr lang="it-IT" dirty="0" smtClean="0"/>
              <a:t> 2009; 32(2): 101- 08.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4057624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Stadiazione</a:t>
            </a:r>
            <a:endParaRPr lang="en-US" sz="4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31900" y="-1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3559" name="Picture 7" descr="stagin15"/>
          <p:cNvPicPr>
            <a:picLocks noChangeAspect="1" noChangeArrowheads="1"/>
          </p:cNvPicPr>
          <p:nvPr/>
        </p:nvPicPr>
        <p:blipFill>
          <a:blip r:embed="rId3" cstate="print"/>
          <a:srcRect t="8353" r="12576" b="44680"/>
          <a:stretch>
            <a:fillRect/>
          </a:stretch>
        </p:blipFill>
        <p:spPr bwMode="auto">
          <a:xfrm>
            <a:off x="428596" y="1714488"/>
            <a:ext cx="4377912" cy="421484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000100" y="142852"/>
            <a:ext cx="33264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Tumori </a:t>
            </a:r>
            <a:r>
              <a:rPr lang="it-IT" sz="2800" b="1" dirty="0" err="1" smtClean="0"/>
              <a:t>Periampollari</a:t>
            </a:r>
            <a:endParaRPr lang="it-IT" sz="2800" b="1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85918" y="614364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UICC 2002</a:t>
            </a:r>
            <a:endParaRPr lang="it-IT" dirty="0"/>
          </a:p>
        </p:txBody>
      </p:sp>
      <p:pic>
        <p:nvPicPr>
          <p:cNvPr id="8" name="Picture 7" descr="stagin15"/>
          <p:cNvPicPr>
            <a:picLocks noChangeAspect="1" noChangeArrowheads="1"/>
          </p:cNvPicPr>
          <p:nvPr/>
        </p:nvPicPr>
        <p:blipFill>
          <a:blip r:embed="rId3" cstate="print"/>
          <a:srcRect t="54569" r="45360" b="12292"/>
          <a:stretch>
            <a:fillRect/>
          </a:stretch>
        </p:blipFill>
        <p:spPr bwMode="auto">
          <a:xfrm>
            <a:off x="5143504" y="428604"/>
            <a:ext cx="3357586" cy="30218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39266" name="Picture 2" descr="C:\Documents and Settings\Utente\Desktop\Pancreas 2010\Fotofazenr 2009 01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395591" cy="25466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571480"/>
            <a:ext cx="2143140" cy="64294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Diffusione</a:t>
            </a:r>
            <a:endParaRPr lang="en-US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2614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Diffusione</a:t>
            </a:r>
            <a:r>
              <a:rPr lang="en-US" sz="2000" dirty="0" smtClean="0"/>
              <a:t> </a:t>
            </a:r>
            <a:r>
              <a:rPr lang="en-US" sz="2000" dirty="0" err="1" smtClean="0"/>
              <a:t>linfatica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invasione</a:t>
            </a:r>
            <a:r>
              <a:rPr lang="en-US" sz="2000" dirty="0" smtClean="0"/>
              <a:t> </a:t>
            </a:r>
            <a:r>
              <a:rPr lang="en-US" sz="2000" dirty="0" err="1" smtClean="0"/>
              <a:t>diretta</a:t>
            </a:r>
            <a:r>
              <a:rPr lang="en-US" sz="2000" dirty="0" smtClean="0"/>
              <a:t> del </a:t>
            </a:r>
            <a:r>
              <a:rPr lang="en-US" sz="2000" dirty="0" err="1" smtClean="0"/>
              <a:t>tumore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tessuti</a:t>
            </a:r>
            <a:r>
              <a:rPr lang="en-US" sz="2000" dirty="0" smtClean="0"/>
              <a:t> </a:t>
            </a:r>
            <a:r>
              <a:rPr lang="en-US" sz="2000" dirty="0" err="1" smtClean="0"/>
              <a:t>molli</a:t>
            </a:r>
            <a:r>
              <a:rPr lang="en-US" sz="2000" dirty="0" smtClean="0"/>
              <a:t> </a:t>
            </a:r>
            <a:r>
              <a:rPr lang="en-US" sz="2000" dirty="0" err="1" smtClean="0"/>
              <a:t>adiacenti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Le </a:t>
            </a:r>
            <a:r>
              <a:rPr lang="en-US" sz="2000" dirty="0" err="1" smtClean="0"/>
              <a:t>neoplasie</a:t>
            </a:r>
            <a:r>
              <a:rPr lang="en-US" sz="2000" dirty="0" smtClean="0"/>
              <a:t> </a:t>
            </a:r>
            <a:r>
              <a:rPr lang="en-US" sz="2000" dirty="0" err="1" smtClean="0"/>
              <a:t>ampollari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33%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casi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presentano</a:t>
            </a:r>
            <a:r>
              <a:rPr lang="en-US" sz="2000" dirty="0" smtClean="0"/>
              <a:t> </a:t>
            </a:r>
            <a:r>
              <a:rPr lang="en-US" sz="2000" dirty="0" err="1" smtClean="0"/>
              <a:t>diffusione</a:t>
            </a:r>
            <a:r>
              <a:rPr lang="en-US" sz="2000" dirty="0" smtClean="0"/>
              <a:t> </a:t>
            </a:r>
            <a:r>
              <a:rPr lang="en-US" sz="2000" dirty="0" err="1" smtClean="0"/>
              <a:t>linfatica</a:t>
            </a:r>
            <a:r>
              <a:rPr lang="en-US" sz="2000" dirty="0" smtClean="0"/>
              <a:t>, </a:t>
            </a:r>
            <a:r>
              <a:rPr lang="en-US" sz="2000" dirty="0" err="1" smtClean="0"/>
              <a:t>tipicamente</a:t>
            </a:r>
            <a:r>
              <a:rPr lang="en-US" sz="2000" dirty="0" smtClean="0"/>
              <a:t> verso un </a:t>
            </a:r>
            <a:r>
              <a:rPr lang="en-US" sz="2000" dirty="0" err="1" smtClean="0"/>
              <a:t>singolo</a:t>
            </a:r>
            <a:r>
              <a:rPr lang="en-US" sz="2000" dirty="0" smtClean="0"/>
              <a:t> LN del </a:t>
            </a:r>
            <a:r>
              <a:rPr lang="en-US" sz="2000" dirty="0" err="1" smtClean="0"/>
              <a:t>gruppo</a:t>
            </a:r>
            <a:r>
              <a:rPr lang="en-US" sz="2000" dirty="0" smtClean="0"/>
              <a:t> </a:t>
            </a:r>
            <a:r>
              <a:rPr lang="en-US" sz="2000" dirty="0" err="1" smtClean="0"/>
              <a:t>pancreaticoduodenale</a:t>
            </a:r>
            <a:r>
              <a:rPr lang="en-US" sz="2000" dirty="0" smtClean="0"/>
              <a:t> </a:t>
            </a:r>
            <a:r>
              <a:rPr lang="en-US" sz="2000" dirty="0" err="1" smtClean="0"/>
              <a:t>posteriore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Le </a:t>
            </a:r>
            <a:r>
              <a:rPr lang="en-US" sz="2000" dirty="0" err="1" smtClean="0"/>
              <a:t>neoplasie</a:t>
            </a:r>
            <a:r>
              <a:rPr lang="en-US" sz="2000" dirty="0" smtClean="0"/>
              <a:t> </a:t>
            </a:r>
            <a:r>
              <a:rPr lang="en-US" sz="2000" dirty="0" err="1" smtClean="0"/>
              <a:t>duodenali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presentano</a:t>
            </a:r>
            <a:r>
              <a:rPr lang="en-US" sz="2000" dirty="0" smtClean="0"/>
              <a:t> </a:t>
            </a:r>
            <a:r>
              <a:rPr lang="en-US" sz="2000" dirty="0" err="1" smtClean="0"/>
              <a:t>diffusione</a:t>
            </a:r>
            <a:r>
              <a:rPr lang="en-US" sz="2000" dirty="0" smtClean="0"/>
              <a:t> </a:t>
            </a:r>
            <a:r>
              <a:rPr lang="en-US" sz="2000" dirty="0" err="1" smtClean="0"/>
              <a:t>combinata</a:t>
            </a:r>
            <a:r>
              <a:rPr lang="en-US" sz="2000" dirty="0" smtClean="0"/>
              <a:t> (</a:t>
            </a:r>
            <a:r>
              <a:rPr lang="en-US" sz="2000" dirty="0" err="1" smtClean="0"/>
              <a:t>linfatica</a:t>
            </a:r>
            <a:r>
              <a:rPr lang="en-US" sz="2000" dirty="0" smtClean="0"/>
              <a:t> e per </a:t>
            </a:r>
            <a:r>
              <a:rPr lang="en-US" sz="2000" dirty="0" err="1" smtClean="0"/>
              <a:t>contiguità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Le </a:t>
            </a:r>
            <a:r>
              <a:rPr lang="en-US" sz="2000" dirty="0" err="1" smtClean="0"/>
              <a:t>neoplasie</a:t>
            </a:r>
            <a:r>
              <a:rPr lang="en-US" sz="2000" dirty="0" smtClean="0"/>
              <a:t> </a:t>
            </a:r>
            <a:r>
              <a:rPr lang="en-US" sz="2000" dirty="0" err="1" smtClean="0"/>
              <a:t>pancreatiche</a:t>
            </a:r>
            <a:r>
              <a:rPr lang="en-US" sz="2000" dirty="0" smtClean="0"/>
              <a:t> </a:t>
            </a:r>
            <a:r>
              <a:rPr lang="en-US" sz="2000" dirty="0" err="1" smtClean="0"/>
              <a:t>metastatizzano</a:t>
            </a:r>
            <a:r>
              <a:rPr lang="en-US" sz="2000" dirty="0" smtClean="0"/>
              <a:t> nell’88% verso </a:t>
            </a:r>
            <a:r>
              <a:rPr lang="en-US" sz="2000" dirty="0" err="1" smtClean="0"/>
              <a:t>siti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1802" y="6211669"/>
            <a:ext cx="573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Beger</a:t>
            </a:r>
            <a:r>
              <a:rPr lang="en-US" i="1" dirty="0" smtClean="0"/>
              <a:t> HG et al. J </a:t>
            </a:r>
            <a:r>
              <a:rPr lang="en-US" i="1" dirty="0" err="1" smtClean="0"/>
              <a:t>Hepatobil</a:t>
            </a:r>
            <a:r>
              <a:rPr lang="en-US" i="1" dirty="0" smtClean="0"/>
              <a:t> </a:t>
            </a:r>
            <a:r>
              <a:rPr lang="en-US" i="1" dirty="0" err="1" smtClean="0"/>
              <a:t>Pancreat</a:t>
            </a:r>
            <a:r>
              <a:rPr lang="en-US" i="1" dirty="0" smtClean="0"/>
              <a:t> </a:t>
            </a:r>
            <a:r>
              <a:rPr lang="en-US" i="1" dirty="0" err="1" smtClean="0"/>
              <a:t>Surg</a:t>
            </a:r>
            <a:r>
              <a:rPr lang="en-US" dirty="0" smtClean="0"/>
              <a:t> 2004; 11: 232-38.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00232" y="0"/>
            <a:ext cx="4673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Tumori </a:t>
            </a:r>
            <a:r>
              <a:rPr lang="it-IT" sz="4000" b="1" dirty="0" err="1" smtClean="0"/>
              <a:t>Periampollari</a:t>
            </a:r>
            <a:endParaRPr lang="it-IT" sz="4000" b="1" dirty="0"/>
          </a:p>
        </p:txBody>
      </p:sp>
      <p:pic>
        <p:nvPicPr>
          <p:cNvPr id="7" name="Picture 2053" descr="Pict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3357586" cy="2166924"/>
          </a:xfrm>
          <a:prstGeom prst="rect">
            <a:avLst/>
          </a:prstGeom>
          <a:noFill/>
        </p:spPr>
      </p:pic>
      <p:pic>
        <p:nvPicPr>
          <p:cNvPr id="8" name="Picture 2054" descr="Pict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2643206" cy="221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22118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48652" cy="9906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flat" algn="ctr">
            <a:solidFill>
              <a:schemeClr val="tx1"/>
            </a:solidFill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indent="0" defTabSz="914400"/>
            <a:r>
              <a:rPr lang="it-IT" sz="3200" b="1" dirty="0" smtClean="0">
                <a:solidFill>
                  <a:schemeClr val="tx1"/>
                </a:solidFill>
              </a:rPr>
              <a:t>Vie di drenaggio linfatico del pancreas</a:t>
            </a:r>
            <a:endParaRPr lang="it-IT" b="1" dirty="0" smtClean="0">
              <a:solidFill>
                <a:srgbClr val="FFFF00"/>
              </a:solidFill>
            </a:endParaRPr>
          </a:p>
        </p:txBody>
      </p:sp>
      <p:sp>
        <p:nvSpPr>
          <p:cNvPr id="39939" name="Shape 221186"/>
          <p:cNvSpPr>
            <a:spLocks noGrp="1" noChangeArrowheads="1"/>
          </p:cNvSpPr>
          <p:nvPr>
            <p:ph type="body" idx="1"/>
          </p:nvPr>
        </p:nvSpPr>
        <p:spPr>
          <a:xfrm>
            <a:off x="285720" y="1928802"/>
            <a:ext cx="4171952" cy="3733800"/>
          </a:xfrm>
          <a:solidFill>
            <a:schemeClr val="accent6">
              <a:lumMod val="20000"/>
              <a:lumOff val="80000"/>
            </a:schemeClr>
          </a:solidFill>
          <a:ln cap="flat" algn="ctr">
            <a:solidFill>
              <a:schemeClr val="tx1"/>
            </a:solidFill>
            <a:headEnd type="none" w="med" len="med"/>
            <a:tailEnd type="none" w="med" len="med"/>
          </a:ln>
        </p:spPr>
        <p:txBody>
          <a:bodyPr>
            <a:normAutofit lnSpcReduction="10000"/>
          </a:bodyPr>
          <a:lstStyle/>
          <a:p>
            <a:pPr defTabSz="914400"/>
            <a:r>
              <a:rPr lang="it-IT" sz="2800" dirty="0" smtClean="0"/>
              <a:t>3 </a:t>
            </a:r>
            <a:r>
              <a:rPr lang="it-IT" dirty="0" smtClean="0"/>
              <a:t>livelli principali</a:t>
            </a:r>
          </a:p>
          <a:p>
            <a:pPr lvl="1" defTabSz="914400"/>
            <a:r>
              <a:rPr lang="it-IT" dirty="0" smtClean="0"/>
              <a:t>N1</a:t>
            </a:r>
          </a:p>
          <a:p>
            <a:pPr lvl="1" defTabSz="914400"/>
            <a:r>
              <a:rPr lang="it-IT" dirty="0" smtClean="0"/>
              <a:t>N2</a:t>
            </a:r>
          </a:p>
          <a:p>
            <a:pPr lvl="1" defTabSz="914400"/>
            <a:r>
              <a:rPr lang="it-IT" dirty="0" smtClean="0"/>
              <a:t>N3</a:t>
            </a:r>
          </a:p>
          <a:p>
            <a:pPr defTabSz="914400"/>
            <a:r>
              <a:rPr lang="it-IT" dirty="0" smtClean="0"/>
              <a:t>18 stazioni </a:t>
            </a:r>
            <a:r>
              <a:rPr lang="it-IT" dirty="0" err="1" smtClean="0"/>
              <a:t>linfonodali</a:t>
            </a:r>
            <a:r>
              <a:rPr lang="it-IT" dirty="0" smtClean="0"/>
              <a:t> principali</a:t>
            </a:r>
          </a:p>
          <a:p>
            <a:pPr defTabSz="914400"/>
            <a:r>
              <a:rPr lang="it-IT" dirty="0" smtClean="0"/>
              <a:t>35 sedi </a:t>
            </a:r>
            <a:r>
              <a:rPr lang="it-IT" dirty="0" err="1" smtClean="0"/>
              <a:t>linfonodali</a:t>
            </a:r>
            <a:endParaRPr lang="it-IT" dirty="0" smtClean="0"/>
          </a:p>
        </p:txBody>
      </p:sp>
      <p:sp>
        <p:nvSpPr>
          <p:cNvPr id="39940" name="TextBox 221187"/>
          <p:cNvSpPr txBox="1">
            <a:spLocks noChangeArrowheads="1"/>
          </p:cNvSpPr>
          <p:nvPr/>
        </p:nvSpPr>
        <p:spPr bwMode="auto">
          <a:xfrm>
            <a:off x="4857752" y="5500702"/>
            <a:ext cx="4286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i="1" dirty="0" err="1">
                <a:latin typeface="Times New Roman" pitchFamily="18" charset="0"/>
              </a:rPr>
              <a:t>Japanese</a:t>
            </a:r>
            <a:r>
              <a:rPr lang="it-IT" i="1" dirty="0">
                <a:latin typeface="Times New Roman" pitchFamily="18" charset="0"/>
              </a:rPr>
              <a:t> Society </a:t>
            </a:r>
            <a:r>
              <a:rPr lang="it-IT" i="1" dirty="0" err="1">
                <a:latin typeface="Times New Roman" pitchFamily="18" charset="0"/>
              </a:rPr>
              <a:t>of</a:t>
            </a:r>
            <a:r>
              <a:rPr lang="it-IT" i="1" dirty="0">
                <a:latin typeface="Times New Roman" pitchFamily="18" charset="0"/>
              </a:rPr>
              <a:t> </a:t>
            </a:r>
            <a:r>
              <a:rPr lang="it-IT" i="1" dirty="0" err="1">
                <a:latin typeface="Times New Roman" pitchFamily="18" charset="0"/>
              </a:rPr>
              <a:t>Biliary</a:t>
            </a:r>
            <a:r>
              <a:rPr lang="it-IT" i="1" dirty="0">
                <a:latin typeface="Times New Roman" pitchFamily="18" charset="0"/>
              </a:rPr>
              <a:t> </a:t>
            </a:r>
            <a:r>
              <a:rPr lang="it-IT" i="1" dirty="0" err="1">
                <a:latin typeface="Times New Roman" pitchFamily="18" charset="0"/>
              </a:rPr>
              <a:t>Surgery</a:t>
            </a:r>
            <a:r>
              <a:rPr lang="it-IT" i="1" dirty="0">
                <a:latin typeface="Times New Roman" pitchFamily="18" charset="0"/>
              </a:rPr>
              <a:t>, 1993</a:t>
            </a:r>
            <a:endParaRPr lang="it-IT" i="1" dirty="0"/>
          </a:p>
        </p:txBody>
      </p:sp>
      <p:graphicFrame>
        <p:nvGraphicFramePr>
          <p:cNvPr id="147458" name="Object 3"/>
          <p:cNvGraphicFramePr>
            <a:graphicFrameLocks noChangeAspect="1"/>
          </p:cNvGraphicFramePr>
          <p:nvPr/>
        </p:nvGraphicFramePr>
        <p:xfrm>
          <a:off x="4714877" y="1928802"/>
          <a:ext cx="4164667" cy="3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Documento" r:id="rId4" imgW="6900480" imgH="4756320" progId="Word.Document.8">
                  <p:embed/>
                </p:oleObj>
              </mc:Choice>
              <mc:Fallback>
                <p:oleObj name="Documento" r:id="rId4" imgW="6900480" imgH="4756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7" y="1928802"/>
                        <a:ext cx="4164667" cy="3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1372</Words>
  <Application>Microsoft Office PowerPoint</Application>
  <PresentationFormat>Presentazione su schermo (4:3)</PresentationFormat>
  <Paragraphs>285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Tema di Office</vt:lpstr>
      <vt:lpstr>Documento</vt:lpstr>
      <vt:lpstr>Document</vt:lpstr>
      <vt:lpstr>I Tumori Periampollari: il ruolo della Chirurgia</vt:lpstr>
      <vt:lpstr>Ampolla di Vater</vt:lpstr>
      <vt:lpstr>Tumori Periampollari</vt:lpstr>
      <vt:lpstr>Anatomia Patologica</vt:lpstr>
      <vt:lpstr>Diagnosi</vt:lpstr>
      <vt:lpstr>Sintomi</vt:lpstr>
      <vt:lpstr>Stadiazione</vt:lpstr>
      <vt:lpstr>Diffusione</vt:lpstr>
      <vt:lpstr>Vie di drenaggio linfatico del pancreas</vt:lpstr>
      <vt:lpstr>Fattori Prognostici</vt:lpstr>
      <vt:lpstr>Trattamento </vt:lpstr>
      <vt:lpstr>Pylorus Preserving DCP sec. Traverso-Longmire</vt:lpstr>
      <vt:lpstr>Chirurgia Risultati DCP sec. Whipple e DCP sec. Traverso-Longmire</vt:lpstr>
      <vt:lpstr>Complicanze Postoperatorie</vt:lpstr>
      <vt:lpstr>Presentazione standard di PowerPoint</vt:lpstr>
      <vt:lpstr>DCP radicale vs. standard</vt:lpstr>
      <vt:lpstr>DCP radicale vs. standard</vt:lpstr>
      <vt:lpstr>DCP radicale vs. standard</vt:lpstr>
      <vt:lpstr>Periampullary Carcinoma Guidelines British Society of Gastroenterology 2005 Resectional Surgery</vt:lpstr>
      <vt:lpstr>Periampullary Carcinoma Guidelines British Society of Gastroenterology 2005 Resectional Surgery</vt:lpstr>
      <vt:lpstr>Coinvolgimento Vascolare</vt:lpstr>
      <vt:lpstr>Coinvolgimento Vascolare</vt:lpstr>
      <vt:lpstr>Coinvolgimento Vascolare</vt:lpstr>
      <vt:lpstr>Presentazione standard di PowerPoint</vt:lpstr>
      <vt:lpstr>Resezioni pancreatiche “en bloc” dei vasi maggiori </vt:lpstr>
      <vt:lpstr>Escissione Transuodenale (TDE)</vt:lpstr>
      <vt:lpstr>Chirurgia Radicale vs. Locale </vt:lpstr>
      <vt:lpstr>Adenocarcinomi Periampollari e Pancreatici con metastasi epatiche sincrone. La resezione simultanea è giustificata?</vt:lpstr>
      <vt:lpstr>Adenocarcinomi Periampollari e Pancreatici con metastasi epatiche sincrone. La resezione simultanea è giustificata?</vt:lpstr>
      <vt:lpstr>Sopravvivenza</vt:lpstr>
      <vt:lpstr>Periampullary Carcinoma Guidelines British Society of Gastroenterology 2005 Palliation</vt:lpstr>
      <vt:lpstr>Periampullary Carcinoma Guidelines British Society of Gastroenterology 2005 Palliation</vt:lpstr>
      <vt:lpstr>Periampullary Carcinoma Guidelines British Society of Gastroenterology 2005 Stenting</vt:lpstr>
      <vt:lpstr>Duodenocefalopancreasectomia Casistica 1987-2012</vt:lpstr>
      <vt:lpstr>Duodenocefalopancreasectomia Casistica personale 1987-2012</vt:lpstr>
      <vt:lpstr> Casistica personale 1987-2012 Complicanze dopo DCP (149 Pazienti)</vt:lpstr>
      <vt:lpstr>Casistica personale 1987-2012 Fistola pancreatica dopo DCP (149 Pazienti)</vt:lpstr>
      <vt:lpstr>Carcinomi del pancreas e della regione periampollare Casistica personale 1987-2012 Mortalità Perioperatoria </vt:lpstr>
      <vt:lpstr>Grazie per l’attenzione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Utente</cp:lastModifiedBy>
  <cp:revision>122</cp:revision>
  <dcterms:created xsi:type="dcterms:W3CDTF">2010-05-03T08:10:15Z</dcterms:created>
  <dcterms:modified xsi:type="dcterms:W3CDTF">2012-04-15T09:25:20Z</dcterms:modified>
</cp:coreProperties>
</file>