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6" r:id="rId3"/>
    <p:sldId id="265" r:id="rId4"/>
    <p:sldId id="261" r:id="rId5"/>
    <p:sldId id="258" r:id="rId6"/>
    <p:sldId id="257" r:id="rId7"/>
    <p:sldId id="256" r:id="rId8"/>
    <p:sldId id="259" r:id="rId9"/>
    <p:sldId id="260" r:id="rId10"/>
    <p:sldId id="262" r:id="rId11"/>
    <p:sldId id="264" r:id="rId12"/>
    <p:sldId id="263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28F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109" d="100"/>
          <a:sy n="109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4910-5AB5-4331-A514-3E453B9D416B}" type="datetimeFigureOut">
              <a:rPr lang="it-IT" smtClean="0"/>
              <a:pPr/>
              <a:t>26/06/2021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9AEA-9D8D-4C56-B374-507A5916C7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4910-5AB5-4331-A514-3E453B9D416B}" type="datetimeFigureOut">
              <a:rPr lang="it-IT" smtClean="0"/>
              <a:pPr/>
              <a:t>26/06/2021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9AEA-9D8D-4C56-B374-507A5916C7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4910-5AB5-4331-A514-3E453B9D416B}" type="datetimeFigureOut">
              <a:rPr lang="it-IT" smtClean="0"/>
              <a:pPr/>
              <a:t>26/06/2021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9AEA-9D8D-4C56-B374-507A5916C7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4910-5AB5-4331-A514-3E453B9D416B}" type="datetimeFigureOut">
              <a:rPr lang="it-IT" smtClean="0"/>
              <a:pPr/>
              <a:t>26/06/2021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9AEA-9D8D-4C56-B374-507A5916C7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4910-5AB5-4331-A514-3E453B9D416B}" type="datetimeFigureOut">
              <a:rPr lang="it-IT" smtClean="0"/>
              <a:pPr/>
              <a:t>26/06/2021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9AEA-9D8D-4C56-B374-507A5916C7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4910-5AB5-4331-A514-3E453B9D416B}" type="datetimeFigureOut">
              <a:rPr lang="it-IT" smtClean="0"/>
              <a:pPr/>
              <a:t>26/06/2021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9AEA-9D8D-4C56-B374-507A5916C7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4910-5AB5-4331-A514-3E453B9D416B}" type="datetimeFigureOut">
              <a:rPr lang="it-IT" smtClean="0"/>
              <a:pPr/>
              <a:t>26/06/2021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9AEA-9D8D-4C56-B374-507A5916C7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4910-5AB5-4331-A514-3E453B9D416B}" type="datetimeFigureOut">
              <a:rPr lang="it-IT" smtClean="0"/>
              <a:pPr/>
              <a:t>26/06/2021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9AEA-9D8D-4C56-B374-507A5916C7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4910-5AB5-4331-A514-3E453B9D416B}" type="datetimeFigureOut">
              <a:rPr lang="it-IT" smtClean="0"/>
              <a:pPr/>
              <a:t>26/06/2021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9AEA-9D8D-4C56-B374-507A5916C7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4910-5AB5-4331-A514-3E453B9D416B}" type="datetimeFigureOut">
              <a:rPr lang="it-IT" smtClean="0"/>
              <a:pPr/>
              <a:t>26/06/2021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9AEA-9D8D-4C56-B374-507A5916C7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4910-5AB5-4331-A514-3E453B9D416B}" type="datetimeFigureOut">
              <a:rPr lang="it-IT" smtClean="0"/>
              <a:pPr/>
              <a:t>26/06/2021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9AEA-9D8D-4C56-B374-507A5916C7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B4910-5AB5-4331-A514-3E453B9D416B}" type="datetimeFigureOut">
              <a:rPr lang="it-IT" smtClean="0"/>
              <a:pPr/>
              <a:t>26/06/2021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19AEA-9D8D-4C56-B374-507A5916C79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0"/>
            <a:ext cx="2816596" cy="115224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>
            <a:normAutofit fontScale="90000"/>
          </a:bodyPr>
          <a:lstStyle/>
          <a:p>
            <a:r>
              <a:rPr lang="it-IT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Dott. Massimo Capaldi</a:t>
            </a:r>
            <a:br>
              <a:rPr lang="it-IT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it-IT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Dirigente Medico di Chirurgia Generale </a:t>
            </a:r>
            <a:br>
              <a:rPr lang="it-IT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it-IT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A.O. </a:t>
            </a:r>
            <a:r>
              <a:rPr lang="it-IT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it-IT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 Camillo – Forlanini di Roma</a:t>
            </a:r>
            <a:endParaRPr lang="it-IT" sz="2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2532300"/>
            <a:ext cx="4401725" cy="2912923"/>
          </a:xfrm>
          <a:ln w="28575">
            <a:solidFill>
              <a:srgbClr val="00B050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408" y="3083067"/>
            <a:ext cx="3829554" cy="288032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CasellaDiTesto 6"/>
          <p:cNvSpPr txBox="1"/>
          <p:nvPr/>
        </p:nvSpPr>
        <p:spPr>
          <a:xfrm>
            <a:off x="683568" y="1753706"/>
            <a:ext cx="8003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00B050"/>
                </a:solidFill>
              </a:rPr>
              <a:t>Era </a:t>
            </a:r>
            <a:r>
              <a:rPr lang="it-IT" i="1" dirty="0">
                <a:solidFill>
                  <a:srgbClr val="00B050"/>
                </a:solidFill>
              </a:rPr>
              <a:t>un pomeriggio primaverile </a:t>
            </a:r>
            <a:r>
              <a:rPr lang="it-IT" i="1" dirty="0" smtClean="0">
                <a:solidFill>
                  <a:srgbClr val="00B050"/>
                </a:solidFill>
              </a:rPr>
              <a:t>di una guardia tranquilla che si avviava stancamente alla sua conclusione … quando …</a:t>
            </a:r>
            <a:endParaRPr lang="it-IT" i="1" dirty="0">
              <a:solidFill>
                <a:srgbClr val="00B05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90019" y="6101096"/>
            <a:ext cx="7996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FF0000"/>
                </a:solidFill>
              </a:rPr>
              <a:t>Ferite multiple da arma da fuoco al torace ed all’addome. Paziente in stato di shock, già intubata sulla scena del primo soccorso …</a:t>
            </a:r>
            <a:endParaRPr lang="it-IT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97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143000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Chirurgia Generale e d’Urgenza </a:t>
            </a:r>
            <a:br>
              <a:rPr lang="it-IT" sz="2400" b="1" dirty="0" smtClean="0"/>
            </a:br>
            <a:r>
              <a:rPr lang="it-IT" sz="2400" b="1" dirty="0" smtClean="0"/>
              <a:t>Ferite multiple da arma da fuoco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i="1" dirty="0" smtClean="0"/>
              <a:t>Tempi Operatori</a:t>
            </a:r>
            <a:endParaRPr lang="it-IT" sz="2400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7427168" cy="4525963"/>
          </a:xfrm>
        </p:spPr>
        <p:txBody>
          <a:bodyPr>
            <a:normAutofit/>
          </a:bodyPr>
          <a:lstStyle/>
          <a:p>
            <a:r>
              <a:rPr lang="it-IT" sz="2400" dirty="0" smtClean="0"/>
              <a:t>Laparotomia mediana totale</a:t>
            </a:r>
          </a:p>
          <a:p>
            <a:r>
              <a:rPr lang="it-IT" sz="2400" dirty="0" smtClean="0"/>
              <a:t>Esplorazione e ricognizione immediata lesioni</a:t>
            </a:r>
          </a:p>
          <a:p>
            <a:r>
              <a:rPr lang="it-IT" sz="2400" dirty="0" smtClean="0"/>
              <a:t>Emostasi immediata  (m. di </a:t>
            </a:r>
            <a:r>
              <a:rPr lang="it-IT" sz="2400" dirty="0" err="1" smtClean="0"/>
              <a:t>Pringle</a:t>
            </a:r>
            <a:r>
              <a:rPr lang="it-IT" sz="2400" dirty="0" smtClean="0"/>
              <a:t> e “</a:t>
            </a:r>
            <a:r>
              <a:rPr lang="it-IT" sz="2400" dirty="0" err="1" smtClean="0"/>
              <a:t>packing</a:t>
            </a:r>
            <a:r>
              <a:rPr lang="it-IT" sz="2400" dirty="0" smtClean="0"/>
              <a:t>” epatico)</a:t>
            </a:r>
          </a:p>
          <a:p>
            <a:r>
              <a:rPr lang="it-IT" sz="2400" dirty="0" smtClean="0"/>
              <a:t>Resezione  III seg. epatico di necessità</a:t>
            </a:r>
          </a:p>
          <a:p>
            <a:r>
              <a:rPr lang="it-IT" sz="2400" dirty="0" smtClean="0"/>
              <a:t>Esposizione e preparazione della VBP + colecistectomia</a:t>
            </a:r>
          </a:p>
          <a:p>
            <a:r>
              <a:rPr lang="it-IT" sz="2400" dirty="0" err="1" smtClean="0"/>
              <a:t>Gastroresezione</a:t>
            </a:r>
            <a:endParaRPr lang="it-IT" sz="2400" dirty="0" smtClean="0"/>
          </a:p>
          <a:p>
            <a:r>
              <a:rPr lang="it-IT" sz="2400" dirty="0" smtClean="0"/>
              <a:t>Resezione digiunale</a:t>
            </a:r>
          </a:p>
          <a:p>
            <a:r>
              <a:rPr lang="it-IT" sz="2400" dirty="0" err="1" smtClean="0"/>
              <a:t>Emicolectomia</a:t>
            </a:r>
            <a:r>
              <a:rPr lang="it-IT" sz="2400" dirty="0" smtClean="0"/>
              <a:t> </a:t>
            </a:r>
            <a:r>
              <a:rPr lang="it-IT" sz="2400" dirty="0" err="1" smtClean="0"/>
              <a:t>dx</a:t>
            </a:r>
            <a:r>
              <a:rPr lang="it-IT" sz="2400" dirty="0" smtClean="0"/>
              <a:t> allargata</a:t>
            </a:r>
          </a:p>
          <a:p>
            <a:r>
              <a:rPr lang="it-IT" sz="2400" dirty="0" smtClean="0"/>
              <a:t>Ulteriore revisione cavo addominale</a:t>
            </a:r>
          </a:p>
          <a:p>
            <a:r>
              <a:rPr lang="it-IT" sz="2400" dirty="0" err="1" smtClean="0"/>
              <a:t>Laparostomia</a:t>
            </a:r>
            <a:r>
              <a:rPr lang="it-IT" sz="2400" dirty="0" smtClean="0"/>
              <a:t>  (</a:t>
            </a:r>
            <a:r>
              <a:rPr lang="it-IT" sz="2400" dirty="0" err="1" smtClean="0"/>
              <a:t>Bogota</a:t>
            </a:r>
            <a:r>
              <a:rPr lang="it-IT" sz="2400" dirty="0" smtClean="0"/>
              <a:t> Bag)</a:t>
            </a:r>
          </a:p>
          <a:p>
            <a:endParaRPr lang="it-IT" sz="2400" dirty="0"/>
          </a:p>
        </p:txBody>
      </p:sp>
      <p:pic>
        <p:nvPicPr>
          <p:cNvPr id="4" name="Immagine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2808312" cy="115212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012160" y="6165304"/>
            <a:ext cx="2528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 smtClean="0"/>
              <a:t>M.Capaldi</a:t>
            </a:r>
            <a:r>
              <a:rPr lang="it-IT" i="1" dirty="0" smtClean="0"/>
              <a:t> 16 aprile 2021</a:t>
            </a:r>
            <a:endParaRPr lang="it-IT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16632"/>
            <a:ext cx="7452320" cy="6840760"/>
          </a:xfrm>
          <a:prstGeom prst="rect">
            <a:avLst/>
          </a:prstGeom>
        </p:spPr>
      </p:pic>
      <p:pic>
        <p:nvPicPr>
          <p:cNvPr id="4" name="Immagine 3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0"/>
            <a:ext cx="2808312" cy="115212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47790"/>
            <a:ext cx="2808312" cy="296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5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0"/>
            <a:ext cx="7715200" cy="634082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Reazione Automatica Immediata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634082"/>
            <a:ext cx="7956376" cy="1754326"/>
          </a:xfrm>
          <a:prstGeom prst="rect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Costituisce la forma di reazione a situazioni improvvise ed impreviste,</a:t>
            </a:r>
            <a:br>
              <a:rPr lang="it-IT" dirty="0" smtClean="0"/>
            </a:br>
            <a:r>
              <a:rPr lang="it-IT" dirty="0" smtClean="0"/>
              <a:t>quando si verifica un contatto casuale con l’avversario oppure la</a:t>
            </a:r>
            <a:br>
              <a:rPr lang="it-IT" dirty="0" smtClean="0"/>
            </a:br>
            <a:r>
              <a:rPr lang="it-IT" dirty="0" smtClean="0"/>
              <a:t>pattuglia cada in una imboscata.</a:t>
            </a:r>
            <a:br>
              <a:rPr lang="it-IT" dirty="0" smtClean="0"/>
            </a:br>
            <a:r>
              <a:rPr lang="it-IT" dirty="0" smtClean="0"/>
              <a:t>Consiste in una serie di azioni che ogni elemento della pattuglia deve</a:t>
            </a:r>
            <a:br>
              <a:rPr lang="it-IT" dirty="0" smtClean="0"/>
            </a:br>
            <a:r>
              <a:rPr lang="it-IT" dirty="0" smtClean="0"/>
              <a:t>svolgere automaticamente all’atto del contatto con l’avversario, tenendo</a:t>
            </a:r>
            <a:br>
              <a:rPr lang="it-IT" dirty="0" smtClean="0"/>
            </a:br>
            <a:r>
              <a:rPr lang="it-IT" dirty="0" smtClean="0"/>
              <a:t>conto del compito assegnato, soprattutto in relazione al piano.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75048" y="5530838"/>
            <a:ext cx="7992888" cy="1200329"/>
          </a:xfrm>
          <a:prstGeom prst="rect">
            <a:avLst/>
          </a:prstGeom>
          <a:solidFill>
            <a:srgbClr val="FF0000">
              <a:alpha val="50196"/>
            </a:srgb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Ai fini della condotta da seguire nella R A I è</a:t>
            </a:r>
            <a:br>
              <a:rPr lang="it-IT" dirty="0" smtClean="0"/>
            </a:br>
            <a:r>
              <a:rPr lang="it-IT" dirty="0" smtClean="0"/>
              <a:t>essenziale definire dei segnali visivi semplici, chiari e di facile</a:t>
            </a:r>
            <a:br>
              <a:rPr lang="it-IT" dirty="0" smtClean="0"/>
            </a:br>
            <a:r>
              <a:rPr lang="it-IT" dirty="0" smtClean="0"/>
              <a:t>comprensione da integrare al momento del contatto con l’avversario con</a:t>
            </a:r>
            <a:br>
              <a:rPr lang="it-IT" dirty="0" smtClean="0"/>
            </a:br>
            <a:r>
              <a:rPr lang="it-IT" dirty="0" smtClean="0"/>
              <a:t>ordini elementari.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564904"/>
            <a:ext cx="5040560" cy="2789438"/>
          </a:xfrm>
          <a:ln w="28575">
            <a:solidFill>
              <a:srgbClr val="0070C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81473" y="580628"/>
            <a:ext cx="4906888" cy="1143000"/>
          </a:xfrm>
        </p:spPr>
        <p:txBody>
          <a:bodyPr>
            <a:normAutofit fontScale="90000"/>
          </a:bodyPr>
          <a:lstStyle/>
          <a:p>
            <a:r>
              <a:rPr lang="it-IT" sz="2400" b="1" dirty="0">
                <a:solidFill>
                  <a:prstClr val="black"/>
                </a:solidFill>
              </a:rPr>
              <a:t>Chirurgia Generale e d’Urgenza </a:t>
            </a:r>
            <a:br>
              <a:rPr lang="it-IT" sz="2400" b="1" dirty="0">
                <a:solidFill>
                  <a:prstClr val="black"/>
                </a:solidFill>
              </a:rPr>
            </a:br>
            <a:r>
              <a:rPr lang="it-IT" sz="2400" b="1" dirty="0">
                <a:solidFill>
                  <a:prstClr val="black"/>
                </a:solidFill>
              </a:rPr>
              <a:t>Ferite multiple da arma da </a:t>
            </a:r>
            <a:r>
              <a:rPr lang="it-IT" sz="2400" b="1" dirty="0" smtClean="0">
                <a:solidFill>
                  <a:prstClr val="black"/>
                </a:solidFill>
              </a:rPr>
              <a:t>fuoco</a:t>
            </a:r>
            <a:br>
              <a:rPr lang="it-IT" sz="2400" b="1" dirty="0" smtClean="0">
                <a:solidFill>
                  <a:prstClr val="black"/>
                </a:solidFill>
              </a:rPr>
            </a:br>
            <a:r>
              <a:rPr lang="it-IT" sz="2400" b="1" dirty="0" smtClean="0">
                <a:solidFill>
                  <a:prstClr val="black"/>
                </a:solidFill>
              </a:rPr>
              <a:t>1° intervento ricostruttivo</a:t>
            </a:r>
            <a:r>
              <a:rPr lang="it-IT" sz="2400" dirty="0">
                <a:solidFill>
                  <a:prstClr val="black"/>
                </a:solidFill>
              </a:rPr>
              <a:t/>
            </a:r>
            <a:br>
              <a:rPr lang="it-IT" sz="2400" dirty="0">
                <a:solidFill>
                  <a:prstClr val="black"/>
                </a:solidFill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2476871"/>
          </a:xfrm>
        </p:spPr>
        <p:txBody>
          <a:bodyPr>
            <a:normAutofit/>
          </a:bodyPr>
          <a:lstStyle/>
          <a:p>
            <a:r>
              <a:rPr lang="it-IT" sz="2400" dirty="0" err="1" smtClean="0"/>
              <a:t>Gastrodigiunoanastomosi</a:t>
            </a:r>
            <a:r>
              <a:rPr lang="it-IT" sz="2400" dirty="0" smtClean="0"/>
              <a:t> L-L su ansa alla Roux meccanica</a:t>
            </a:r>
          </a:p>
          <a:p>
            <a:r>
              <a:rPr lang="it-IT" sz="2400" dirty="0" smtClean="0"/>
              <a:t>Anastomosi </a:t>
            </a:r>
            <a:r>
              <a:rPr lang="it-IT" sz="2400" dirty="0" err="1" smtClean="0"/>
              <a:t>duodenodigiunale</a:t>
            </a:r>
            <a:r>
              <a:rPr lang="it-IT" sz="2400" dirty="0" smtClean="0"/>
              <a:t> </a:t>
            </a:r>
            <a:r>
              <a:rPr lang="it-IT" sz="2400" dirty="0"/>
              <a:t>L</a:t>
            </a:r>
            <a:r>
              <a:rPr lang="it-IT" sz="2400" dirty="0" smtClean="0"/>
              <a:t>-L manuale</a:t>
            </a:r>
          </a:p>
          <a:p>
            <a:r>
              <a:rPr lang="it-IT" sz="2400" dirty="0" smtClean="0"/>
              <a:t>Anastomosi </a:t>
            </a:r>
            <a:r>
              <a:rPr lang="it-IT" sz="2400" dirty="0" err="1" smtClean="0"/>
              <a:t>digiunodigiunale</a:t>
            </a:r>
            <a:r>
              <a:rPr lang="it-IT" sz="2400" dirty="0" smtClean="0"/>
              <a:t> L-L manuale</a:t>
            </a:r>
          </a:p>
          <a:p>
            <a:r>
              <a:rPr lang="it-IT" sz="2400" dirty="0" smtClean="0"/>
              <a:t>Ileostomia terminale</a:t>
            </a:r>
          </a:p>
          <a:p>
            <a:r>
              <a:rPr lang="it-IT" sz="2400" dirty="0" smtClean="0"/>
              <a:t>Bogota Bag</a:t>
            </a:r>
            <a:endParaRPr lang="it-IT" sz="2400" dirty="0"/>
          </a:p>
        </p:txBody>
      </p:sp>
      <p:pic>
        <p:nvPicPr>
          <p:cNvPr id="4" name="Immagine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2808312" cy="115212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724128" y="6309320"/>
            <a:ext cx="2397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P. Marini 18 aprile 2021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95057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</p:spPr>
        <p:txBody>
          <a:bodyPr/>
          <a:lstStyle/>
          <a:p>
            <a:r>
              <a:rPr lang="it-IT" sz="2200" b="1" dirty="0">
                <a:solidFill>
                  <a:prstClr val="black"/>
                </a:solidFill>
              </a:rPr>
              <a:t>Chirurgia Generale e d’Urgenza </a:t>
            </a:r>
            <a:br>
              <a:rPr lang="it-IT" sz="2200" b="1" dirty="0">
                <a:solidFill>
                  <a:prstClr val="black"/>
                </a:solidFill>
              </a:rPr>
            </a:br>
            <a:r>
              <a:rPr lang="it-IT" sz="2200" b="1" dirty="0">
                <a:solidFill>
                  <a:prstClr val="black"/>
                </a:solidFill>
              </a:rPr>
              <a:t>Ferite multiple da arma da fuoco</a:t>
            </a:r>
            <a:br>
              <a:rPr lang="it-IT" sz="2200" b="1" dirty="0">
                <a:solidFill>
                  <a:prstClr val="black"/>
                </a:solidFill>
              </a:rPr>
            </a:br>
            <a:r>
              <a:rPr lang="it-IT" sz="2200" b="1" dirty="0" smtClean="0">
                <a:solidFill>
                  <a:prstClr val="black"/>
                </a:solidFill>
              </a:rPr>
              <a:t>2° </a:t>
            </a:r>
            <a:r>
              <a:rPr lang="it-IT" sz="2200" b="1" dirty="0">
                <a:solidFill>
                  <a:prstClr val="black"/>
                </a:solidFill>
              </a:rPr>
              <a:t>intervento ricostruttivo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>
            <a:normAutofit/>
          </a:bodyPr>
          <a:lstStyle/>
          <a:p>
            <a:r>
              <a:rPr lang="it-IT" sz="2400" dirty="0" err="1" smtClean="0"/>
              <a:t>Ileotrasversoanastomosi</a:t>
            </a:r>
            <a:r>
              <a:rPr lang="it-IT" sz="2400" dirty="0" smtClean="0"/>
              <a:t> L-L</a:t>
            </a:r>
          </a:p>
          <a:p>
            <a:r>
              <a:rPr lang="it-IT" sz="2400" dirty="0" smtClean="0"/>
              <a:t>Posizionamento  </a:t>
            </a:r>
            <a:r>
              <a:rPr lang="it-IT" sz="2400" dirty="0" err="1" smtClean="0"/>
              <a:t>Abthera</a:t>
            </a:r>
            <a:r>
              <a:rPr lang="it-IT" sz="2400" dirty="0" smtClean="0"/>
              <a:t> Open </a:t>
            </a:r>
            <a:r>
              <a:rPr lang="it-IT" sz="2400" dirty="0" err="1" smtClean="0"/>
              <a:t>Abdomen</a:t>
            </a:r>
            <a:r>
              <a:rPr lang="it-IT" sz="2400" dirty="0" smtClean="0"/>
              <a:t> Negative Pressure </a:t>
            </a:r>
            <a:r>
              <a:rPr lang="it-IT" sz="2400" dirty="0" err="1" smtClean="0"/>
              <a:t>Therapy</a:t>
            </a:r>
            <a:endParaRPr lang="it-IT" sz="2400" dirty="0"/>
          </a:p>
        </p:txBody>
      </p:sp>
      <p:pic>
        <p:nvPicPr>
          <p:cNvPr id="4" name="Immagine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2808312" cy="115212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868144" y="6308507"/>
            <a:ext cx="2397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P. Marini </a:t>
            </a:r>
            <a:r>
              <a:rPr lang="it-IT" i="1" dirty="0" smtClean="0"/>
              <a:t>20 </a:t>
            </a:r>
            <a:r>
              <a:rPr lang="it-IT" i="1" dirty="0"/>
              <a:t>aprile 2021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3960440" cy="297033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68960"/>
            <a:ext cx="340562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72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0"/>
            <a:ext cx="2810500" cy="1152244"/>
          </a:xfrm>
          <a:prstGeom prst="rect">
            <a:avLst/>
          </a:prstGeom>
        </p:spPr>
      </p:pic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056784" cy="468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38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338936" cy="1143000"/>
          </a:xfrm>
        </p:spPr>
        <p:txBody>
          <a:bodyPr/>
          <a:lstStyle/>
          <a:p>
            <a:r>
              <a:rPr lang="it-IT" sz="3200" dirty="0">
                <a:solidFill>
                  <a:prstClr val="black"/>
                </a:solidFill>
              </a:rPr>
              <a:t>TC addome con mdc </a:t>
            </a:r>
            <a:r>
              <a:rPr lang="it-IT" sz="3200" dirty="0" err="1">
                <a:solidFill>
                  <a:prstClr val="black"/>
                </a:solidFill>
              </a:rPr>
              <a:t>preop</a:t>
            </a:r>
            <a:r>
              <a:rPr lang="it-IT" sz="3200" dirty="0" smtClean="0">
                <a:solidFill>
                  <a:prstClr val="black"/>
                </a:solidFill>
              </a:rPr>
              <a:t>. 1</a:t>
            </a:r>
            <a:endParaRPr lang="it-IT" dirty="0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"/>
          <a:stretch/>
        </p:blipFill>
        <p:spPr>
          <a:xfrm>
            <a:off x="2411760" y="1628800"/>
            <a:ext cx="6192688" cy="5040560"/>
          </a:xfrm>
          <a:effectLst>
            <a:glow rad="63500">
              <a:srgbClr val="FF0000"/>
            </a:glo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64" y="33273"/>
            <a:ext cx="2810500" cy="115224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092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5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264696" cy="634082"/>
          </a:xfrm>
        </p:spPr>
        <p:txBody>
          <a:bodyPr>
            <a:normAutofit fontScale="90000"/>
          </a:bodyPr>
          <a:lstStyle/>
          <a:p>
            <a:r>
              <a:rPr lang="it-IT" sz="3600" dirty="0" smtClean="0"/>
              <a:t>TC addome con mdc </a:t>
            </a:r>
            <a:r>
              <a:rPr lang="it-IT" sz="3600" dirty="0" err="1" smtClean="0"/>
              <a:t>preop</a:t>
            </a:r>
            <a:r>
              <a:rPr lang="it-IT" sz="3600" dirty="0" smtClean="0"/>
              <a:t>. 2</a:t>
            </a:r>
            <a:endParaRPr lang="it-IT" sz="3600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0"/>
          <a:stretch/>
        </p:blipFill>
        <p:spPr>
          <a:xfrm>
            <a:off x="2411760" y="1340768"/>
            <a:ext cx="6120680" cy="5040560"/>
          </a:xfrm>
          <a:effectLst>
            <a:glow rad="63500">
              <a:srgbClr val="FF0000"/>
            </a:glow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0"/>
            <a:ext cx="2810500" cy="115224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96952"/>
            <a:ext cx="18954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30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it-IT" b="1" dirty="0" smtClean="0"/>
              <a:t>Manovra di </a:t>
            </a:r>
            <a:r>
              <a:rPr lang="it-IT" b="1" dirty="0" err="1" smtClean="0"/>
              <a:t>Pringle</a:t>
            </a:r>
            <a:endParaRPr lang="it-IT" b="1" dirty="0"/>
          </a:p>
        </p:txBody>
      </p:sp>
      <p:pic>
        <p:nvPicPr>
          <p:cNvPr id="5" name="Segnaposto contenuto 4" descr="download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3020" y="1412776"/>
            <a:ext cx="2188780" cy="2740149"/>
          </a:xfrm>
        </p:spPr>
      </p:pic>
      <p:pic>
        <p:nvPicPr>
          <p:cNvPr id="4" name="Immagine 3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0"/>
            <a:ext cx="2808312" cy="1152128"/>
          </a:xfrm>
          <a:prstGeom prst="rect">
            <a:avLst/>
          </a:prstGeom>
        </p:spPr>
      </p:pic>
      <p:pic>
        <p:nvPicPr>
          <p:cNvPr id="6" name="Immagine 5" descr="download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293096"/>
            <a:ext cx="2520280" cy="2232248"/>
          </a:xfrm>
          <a:prstGeom prst="rect">
            <a:avLst/>
          </a:prstGeom>
        </p:spPr>
      </p:pic>
      <p:pic>
        <p:nvPicPr>
          <p:cNvPr id="7" name="Immagine 6" descr="unnam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9" y="1695072"/>
            <a:ext cx="2952328" cy="4594504"/>
          </a:xfrm>
          <a:prstGeom prst="rect">
            <a:avLst/>
          </a:prstGeom>
        </p:spPr>
      </p:pic>
      <p:pic>
        <p:nvPicPr>
          <p:cNvPr id="8" name="Immagine 7" descr="valerio.sciascia_f7-lar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2420888"/>
            <a:ext cx="2013188" cy="26634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6048672" cy="1143000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Chirurgia Generale e d’Urgenza </a:t>
            </a:r>
            <a:br>
              <a:rPr lang="it-IT" sz="2400" b="1" dirty="0" smtClean="0"/>
            </a:br>
            <a:r>
              <a:rPr lang="it-IT" sz="2400" b="1" dirty="0" smtClean="0"/>
              <a:t>Ferite multiple da arma da fuoco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i="1" dirty="0" smtClean="0"/>
              <a:t>manovra di </a:t>
            </a:r>
            <a:r>
              <a:rPr lang="it-IT" sz="2400" i="1" dirty="0" err="1" smtClean="0"/>
              <a:t>Pringle</a:t>
            </a:r>
            <a:r>
              <a:rPr lang="it-IT" sz="2400" i="1" dirty="0" smtClean="0"/>
              <a:t> e tramite proiettile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796136" y="6381328"/>
            <a:ext cx="2528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/>
              <a:t>M.Capaldi</a:t>
            </a:r>
            <a:r>
              <a:rPr lang="it-IT" i="1" dirty="0" smtClean="0"/>
              <a:t> 16 aprile 2021</a:t>
            </a:r>
            <a:endParaRPr lang="it-IT" i="1" dirty="0"/>
          </a:p>
        </p:txBody>
      </p:sp>
      <p:pic>
        <p:nvPicPr>
          <p:cNvPr id="13" name="Segnaposto contenuto 12" descr="IMG-20210419-WA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231740" y="512676"/>
            <a:ext cx="4680520" cy="6768752"/>
          </a:xfrm>
          <a:ln w="28575">
            <a:solidFill>
              <a:srgbClr val="00B0F0"/>
            </a:solidFill>
          </a:ln>
        </p:spPr>
      </p:pic>
      <p:sp>
        <p:nvSpPr>
          <p:cNvPr id="14" name="Freccia in su 13"/>
          <p:cNvSpPr/>
          <p:nvPr/>
        </p:nvSpPr>
        <p:spPr>
          <a:xfrm>
            <a:off x="5436096" y="4653136"/>
            <a:ext cx="484632" cy="978408"/>
          </a:xfrm>
          <a:prstGeom prst="upArrow">
            <a:avLst/>
          </a:prstGeom>
          <a:solidFill>
            <a:srgbClr val="28F82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sinistra 14"/>
          <p:cNvSpPr/>
          <p:nvPr/>
        </p:nvSpPr>
        <p:spPr>
          <a:xfrm>
            <a:off x="6372200" y="3645024"/>
            <a:ext cx="1152128" cy="360040"/>
          </a:xfrm>
          <a:prstGeom prst="leftArrow">
            <a:avLst/>
          </a:prstGeom>
          <a:solidFill>
            <a:srgbClr val="28F82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0"/>
            <a:ext cx="2808312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63888" y="188640"/>
            <a:ext cx="4968552" cy="1066130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Chirurgia Generale e d’Urgenza </a:t>
            </a:r>
            <a:br>
              <a:rPr lang="it-IT" sz="2400" b="1" dirty="0" smtClean="0"/>
            </a:br>
            <a:r>
              <a:rPr lang="it-IT" sz="2400" b="1" dirty="0" smtClean="0"/>
              <a:t>Ferite multiple da arma da fuoco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i="1" dirty="0" smtClean="0"/>
              <a:t> ferita penetrante in cavità gastrica</a:t>
            </a:r>
            <a:endParaRPr lang="it-IT" sz="2400" dirty="0"/>
          </a:p>
        </p:txBody>
      </p:sp>
      <p:pic>
        <p:nvPicPr>
          <p:cNvPr id="4" name="Segnaposto contenuto 3" descr="20210416_2237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087722" y="584684"/>
            <a:ext cx="4896544" cy="6552727"/>
          </a:xfrm>
          <a:ln w="28575">
            <a:solidFill>
              <a:srgbClr val="00B0F0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5652120" y="6309320"/>
            <a:ext cx="2528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/>
              <a:t>M.Capaldi</a:t>
            </a:r>
            <a:r>
              <a:rPr lang="it-IT" i="1" dirty="0" smtClean="0"/>
              <a:t> 16 aprile 2021</a:t>
            </a:r>
            <a:endParaRPr lang="it-IT" i="1" dirty="0"/>
          </a:p>
        </p:txBody>
      </p:sp>
      <p:pic>
        <p:nvPicPr>
          <p:cNvPr id="6" name="Immagine 5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0"/>
            <a:ext cx="2808312" cy="11521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791544" y="356855"/>
            <a:ext cx="4824536" cy="1008112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Chirurgia Generale e d’Urgenza </a:t>
            </a:r>
            <a:br>
              <a:rPr lang="it-IT" sz="2400" b="1" dirty="0" smtClean="0"/>
            </a:br>
            <a:r>
              <a:rPr lang="it-IT" sz="2400" b="1" dirty="0" smtClean="0"/>
              <a:t>Ferite multiple da arma da fuoco</a:t>
            </a:r>
            <a:br>
              <a:rPr lang="it-IT" sz="2400" b="1" dirty="0" smtClean="0"/>
            </a:br>
            <a:r>
              <a:rPr lang="it-IT" sz="2400" i="1" dirty="0" smtClean="0"/>
              <a:t>lesioni multiple prima ansa digiunale</a:t>
            </a:r>
            <a:r>
              <a:rPr lang="it-IT" sz="2800" i="1" dirty="0" smtClean="0"/>
              <a:t/>
            </a:r>
            <a:br>
              <a:rPr lang="it-IT" sz="2800" i="1" dirty="0" smtClean="0"/>
            </a:br>
            <a:endParaRPr lang="it-IT" sz="2800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868144" y="6309320"/>
            <a:ext cx="2523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/>
              <a:t>M.Capaldi</a:t>
            </a:r>
            <a:r>
              <a:rPr lang="it-IT" i="1" dirty="0" smtClean="0"/>
              <a:t> 16 aprile 2021</a:t>
            </a:r>
            <a:endParaRPr lang="it-IT" i="1" dirty="0"/>
          </a:p>
        </p:txBody>
      </p:sp>
      <p:pic>
        <p:nvPicPr>
          <p:cNvPr id="6" name="Immagine 5" descr="20210416_2237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394910"/>
            <a:ext cx="6768752" cy="491441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9" name="Freccia in giù 8"/>
          <p:cNvSpPr/>
          <p:nvPr/>
        </p:nvSpPr>
        <p:spPr>
          <a:xfrm rot="16200000">
            <a:off x="5256076" y="3392996"/>
            <a:ext cx="360040" cy="864096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0" name="Freccia in giù 9"/>
          <p:cNvSpPr/>
          <p:nvPr/>
        </p:nvSpPr>
        <p:spPr>
          <a:xfrm>
            <a:off x="4427984" y="1916832"/>
            <a:ext cx="432048" cy="432048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3" name="Freccia a sinistra 12"/>
          <p:cNvSpPr/>
          <p:nvPr/>
        </p:nvSpPr>
        <p:spPr>
          <a:xfrm>
            <a:off x="3419872" y="4077072"/>
            <a:ext cx="648072" cy="360040"/>
          </a:xfrm>
          <a:prstGeom prst="lef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giù 15"/>
          <p:cNvSpPr/>
          <p:nvPr/>
        </p:nvSpPr>
        <p:spPr>
          <a:xfrm>
            <a:off x="2843808" y="2060848"/>
            <a:ext cx="360040" cy="690376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sinistra 16"/>
          <p:cNvSpPr/>
          <p:nvPr/>
        </p:nvSpPr>
        <p:spPr>
          <a:xfrm>
            <a:off x="3203848" y="3717032"/>
            <a:ext cx="648072" cy="360040"/>
          </a:xfrm>
          <a:prstGeom prst="lef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0"/>
            <a:ext cx="2808312" cy="11521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9952" y="141883"/>
            <a:ext cx="4546848" cy="1143000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Chirurgia Generale e d’Urgenza </a:t>
            </a:r>
            <a:br>
              <a:rPr lang="it-IT" sz="2400" b="1" dirty="0" smtClean="0"/>
            </a:br>
            <a:r>
              <a:rPr lang="it-IT" sz="2400" b="1" dirty="0" smtClean="0"/>
              <a:t>Ferite multiple da arma da fuoco</a:t>
            </a:r>
            <a:br>
              <a:rPr lang="it-IT" sz="2400" b="1" dirty="0" smtClean="0"/>
            </a:br>
            <a:r>
              <a:rPr lang="it-IT" sz="2400" i="1" dirty="0" smtClean="0"/>
              <a:t>1° lesione colon </a:t>
            </a:r>
            <a:endParaRPr lang="it-IT" sz="2400" i="1" dirty="0"/>
          </a:p>
        </p:txBody>
      </p:sp>
      <p:pic>
        <p:nvPicPr>
          <p:cNvPr id="10" name="Segnaposto contenuto 9" descr="20210416_2238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306179" y="515107"/>
            <a:ext cx="4891682" cy="6696744"/>
          </a:xfrm>
          <a:ln w="38100">
            <a:solidFill>
              <a:srgbClr val="00B0F0"/>
            </a:solidFill>
          </a:ln>
        </p:spPr>
      </p:pic>
      <p:sp>
        <p:nvSpPr>
          <p:cNvPr id="11" name="CasellaDiTesto 10"/>
          <p:cNvSpPr txBox="1"/>
          <p:nvPr/>
        </p:nvSpPr>
        <p:spPr>
          <a:xfrm>
            <a:off x="5940152" y="6309320"/>
            <a:ext cx="2528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/>
              <a:t>M.Capaldi</a:t>
            </a:r>
            <a:r>
              <a:rPr lang="it-IT" i="1" dirty="0" smtClean="0"/>
              <a:t> 16 aprile 2021</a:t>
            </a:r>
            <a:endParaRPr lang="it-IT" i="1" dirty="0"/>
          </a:p>
        </p:txBody>
      </p:sp>
      <p:pic>
        <p:nvPicPr>
          <p:cNvPr id="5" name="Immagine 4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0"/>
            <a:ext cx="2808312" cy="11521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67944" y="84747"/>
            <a:ext cx="4546848" cy="1143000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Chirurgia Generale e d’Urgenza </a:t>
            </a:r>
            <a:br>
              <a:rPr lang="it-IT" sz="2400" b="1" dirty="0" smtClean="0"/>
            </a:br>
            <a:r>
              <a:rPr lang="it-IT" sz="2400" b="1" dirty="0" smtClean="0"/>
              <a:t>Ferite multiple da arma da fuoco</a:t>
            </a:r>
            <a:br>
              <a:rPr lang="it-IT" sz="2400" b="1" dirty="0" smtClean="0"/>
            </a:br>
            <a:r>
              <a:rPr lang="it-IT" sz="2400" i="1" dirty="0"/>
              <a:t>2</a:t>
            </a:r>
            <a:r>
              <a:rPr lang="it-IT" sz="2400" i="1" dirty="0" smtClean="0"/>
              <a:t>° lesione colon </a:t>
            </a:r>
            <a:endParaRPr lang="it-IT" sz="2400" dirty="0"/>
          </a:p>
        </p:txBody>
      </p:sp>
      <p:pic>
        <p:nvPicPr>
          <p:cNvPr id="4" name="Segnaposto contenuto 3" descr="20210416_2238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7416824" cy="4896544"/>
          </a:xfrm>
          <a:ln w="28575">
            <a:solidFill>
              <a:srgbClr val="00B0F0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5940152" y="6309320"/>
            <a:ext cx="2528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/>
              <a:t>M.Capaldi</a:t>
            </a:r>
            <a:r>
              <a:rPr lang="it-IT" i="1" dirty="0" smtClean="0"/>
              <a:t> 16 aprile 2021</a:t>
            </a:r>
            <a:endParaRPr lang="it-IT" i="1" dirty="0"/>
          </a:p>
        </p:txBody>
      </p:sp>
      <p:sp>
        <p:nvSpPr>
          <p:cNvPr id="6" name="Freccia in su 5"/>
          <p:cNvSpPr/>
          <p:nvPr/>
        </p:nvSpPr>
        <p:spPr>
          <a:xfrm rot="10800000">
            <a:off x="3995936" y="1844824"/>
            <a:ext cx="504056" cy="1152128"/>
          </a:xfrm>
          <a:prstGeom prst="up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0"/>
            <a:ext cx="2808312" cy="11521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431</Words>
  <Application>Microsoft Office PowerPoint</Application>
  <PresentationFormat>Presentazione su schermo (4:3)</PresentationFormat>
  <Paragraphs>42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di Office</vt:lpstr>
      <vt:lpstr>Dott. Massimo Capaldi Dirigente Medico di Chirurgia Generale  A.O. San Camillo – Forlanini di Roma</vt:lpstr>
      <vt:lpstr>TC addome con mdc preop. 1</vt:lpstr>
      <vt:lpstr>TC addome con mdc preop. 2</vt:lpstr>
      <vt:lpstr>Manovra di Pringle</vt:lpstr>
      <vt:lpstr>Chirurgia Generale e d’Urgenza  Ferite multiple da arma da fuoco manovra di Pringle e tramite proiettile</vt:lpstr>
      <vt:lpstr>Chirurgia Generale e d’Urgenza  Ferite multiple da arma da fuoco  ferita penetrante in cavità gastrica</vt:lpstr>
      <vt:lpstr>Chirurgia Generale e d’Urgenza  Ferite multiple da arma da fuoco lesioni multiple prima ansa digiunale </vt:lpstr>
      <vt:lpstr>Chirurgia Generale e d’Urgenza  Ferite multiple da arma da fuoco 1° lesione colon </vt:lpstr>
      <vt:lpstr>Chirurgia Generale e d’Urgenza  Ferite multiple da arma da fuoco 2° lesione colon </vt:lpstr>
      <vt:lpstr>Chirurgia Generale e d’Urgenza  Ferite multiple da arma da fuoco Tempi Operatori</vt:lpstr>
      <vt:lpstr>Presentazione standard di PowerPoint</vt:lpstr>
      <vt:lpstr>Reazione Automatica Immediata</vt:lpstr>
      <vt:lpstr>Chirurgia Generale e d’Urgenza  Ferite multiple da arma da fuoco 1° intervento ricostruttivo </vt:lpstr>
      <vt:lpstr>Chirurgia Generale e d’Urgenza  Ferite multiple da arma da fuoco 2° intervento ricostruttivo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Chirurgia Generale e d’Urgenza  Ferite multiple da arma da fuoco ferita penetrante in cavità gastrica</dc:title>
  <dc:creator>Utente</dc:creator>
  <cp:lastModifiedBy>Massimo Capaldi</cp:lastModifiedBy>
  <cp:revision>33</cp:revision>
  <dcterms:created xsi:type="dcterms:W3CDTF">2021-04-25T08:23:11Z</dcterms:created>
  <dcterms:modified xsi:type="dcterms:W3CDTF">2021-06-26T08:36:47Z</dcterms:modified>
</cp:coreProperties>
</file>