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68" r:id="rId5"/>
    <p:sldId id="269" r:id="rId6"/>
    <p:sldId id="271" r:id="rId7"/>
    <p:sldId id="273" r:id="rId8"/>
    <p:sldId id="274" r:id="rId9"/>
    <p:sldId id="275" r:id="rId10"/>
    <p:sldId id="276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65" r:id="rId19"/>
    <p:sldId id="277" r:id="rId20"/>
    <p:sldId id="278" r:id="rId21"/>
    <p:sldId id="279" r:id="rId22"/>
    <p:sldId id="280" r:id="rId23"/>
    <p:sldId id="282" r:id="rId24"/>
    <p:sldId id="263" r:id="rId25"/>
    <p:sldId id="264" r:id="rId26"/>
    <p:sldId id="266" r:id="rId27"/>
    <p:sldId id="283" r:id="rId28"/>
    <p:sldId id="28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CCEC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870" autoAdjust="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7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712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78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81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8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10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310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815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5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829-2003-4E4C-8221-A76A085683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F1FA-F903-42B3-A4AD-FFE784C859C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00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0DCA-0593-49EB-AAA0-C9F004255804}" type="datetimeFigureOut">
              <a:rPr lang="it-IT" smtClean="0"/>
              <a:pPr/>
              <a:t>19/06/2012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0047-0A8B-4A2A-A90B-0CC83DA3598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6829-2003-4E4C-8221-A76A0856830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19/06/2012</a:t>
            </a:fld>
            <a:endParaRPr lang="it-I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F1FA-F903-42B3-A4AD-FFE784C859C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3643314"/>
            <a:ext cx="5663636" cy="1510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i="1" dirty="0" err="1" smtClean="0"/>
              <a:t>Pancreatic</a:t>
            </a:r>
            <a:r>
              <a:rPr lang="it-IT" b="1" i="1" dirty="0" smtClean="0"/>
              <a:t> </a:t>
            </a:r>
            <a:r>
              <a:rPr lang="it-IT" b="1" i="1" dirty="0" err="1" smtClean="0"/>
              <a:t>leakage</a:t>
            </a:r>
            <a:r>
              <a:rPr lang="it-IT" b="1" i="1" dirty="0" smtClean="0"/>
              <a:t> </a:t>
            </a:r>
            <a:r>
              <a:rPr lang="it-IT" b="1" i="1" dirty="0" err="1" smtClean="0"/>
              <a:t>after</a:t>
            </a:r>
            <a:r>
              <a:rPr lang="it-IT" b="1" i="1" dirty="0" smtClean="0"/>
              <a:t> </a:t>
            </a:r>
            <a:r>
              <a:rPr lang="it-IT" b="1" i="1" dirty="0" err="1" smtClean="0"/>
              <a:t>pancreaticoduodenectomy</a:t>
            </a:r>
            <a:r>
              <a:rPr lang="it-IT" b="1" i="1" dirty="0" smtClean="0"/>
              <a:t> </a:t>
            </a:r>
            <a:r>
              <a:rPr lang="it-IT" b="1" i="1" dirty="0" err="1" smtClean="0"/>
              <a:t>for</a:t>
            </a:r>
            <a:r>
              <a:rPr lang="it-IT" b="1" i="1" dirty="0" smtClean="0"/>
              <a:t> </a:t>
            </a:r>
            <a:r>
              <a:rPr lang="it-IT" b="1" i="1" dirty="0" err="1" smtClean="0"/>
              <a:t>cancer</a:t>
            </a:r>
            <a:endParaRPr lang="it-IT" b="1" i="1" dirty="0"/>
          </a:p>
        </p:txBody>
      </p:sp>
      <p:pic>
        <p:nvPicPr>
          <p:cNvPr id="1026" name="Picture 2" descr="C:\Users\Utente\Documents\Osp. S.Camillo Roma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43500" cy="143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5558" y="2204863"/>
            <a:ext cx="3293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 dirty="0" smtClean="0"/>
              <a:t>Roberto </a:t>
            </a:r>
            <a:r>
              <a:rPr lang="it-IT" sz="3600" b="1" i="1" dirty="0" err="1" smtClean="0"/>
              <a:t>Tersigni</a:t>
            </a:r>
            <a:endParaRPr lang="it-IT" sz="3600" b="1" i="1" dirty="0" smtClean="0"/>
          </a:p>
          <a:p>
            <a:r>
              <a:rPr lang="it-IT" sz="2000" b="1" i="1" dirty="0" smtClean="0"/>
              <a:t>Massimo </a:t>
            </a:r>
            <a:r>
              <a:rPr lang="it-IT" sz="2000" b="1" i="1" dirty="0" err="1" smtClean="0"/>
              <a:t>Capaldi</a:t>
            </a:r>
            <a:endParaRPr lang="it-IT" sz="20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5373216"/>
            <a:ext cx="306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/>
              <a:t>Benevento, 22 giugno 2012</a:t>
            </a:r>
            <a:endParaRPr lang="it-IT" sz="2000" b="1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04" y="2239556"/>
            <a:ext cx="2795588" cy="396044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1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I</a:t>
            </a:r>
            <a:r>
              <a:rPr lang="it-IT" dirty="0" err="1" smtClean="0"/>
              <a:t>ntra</a:t>
            </a:r>
            <a:r>
              <a:rPr lang="it-IT" b="1" dirty="0" err="1" smtClean="0"/>
              <a:t>O</a:t>
            </a:r>
            <a:r>
              <a:rPr lang="it-IT" dirty="0" err="1" smtClean="0"/>
              <a:t>perative</a:t>
            </a:r>
            <a:r>
              <a:rPr lang="it-IT" b="1" dirty="0" err="1" smtClean="0"/>
              <a:t>R</a:t>
            </a:r>
            <a:r>
              <a:rPr lang="it-IT" dirty="0" err="1" smtClean="0"/>
              <a:t>adio</a:t>
            </a:r>
            <a:r>
              <a:rPr lang="it-IT" b="1" dirty="0" err="1" smtClean="0"/>
              <a:t>T</a:t>
            </a:r>
            <a:r>
              <a:rPr lang="it-IT" dirty="0" err="1" smtClean="0"/>
              <a:t>herapy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00800" cy="4824536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6097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Abdominal complications after </a:t>
            </a:r>
            <a:r>
              <a:rPr lang="en-US" b="1" dirty="0" err="1" smtClean="0"/>
              <a:t>duodenopancreatic</a:t>
            </a:r>
            <a:r>
              <a:rPr lang="en-US" b="1" dirty="0" smtClean="0"/>
              <a:t> resection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571472" y="2928934"/>
            <a:ext cx="3214710" cy="3286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/>
              <a:t>Pancreatic Fistula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baseline="0" dirty="0" smtClean="0"/>
              <a:t>Abdominal collection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Haemorrhage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000" dirty="0" smtClean="0"/>
              <a:t>Delayed gastric empting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Acute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pancreatitis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571472" y="2000240"/>
            <a:ext cx="321471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TYPE OF COMPLICATION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143372" y="2000240"/>
            <a:ext cx="478634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u="sng" dirty="0" smtClean="0"/>
              <a:t>CLINICAL DEFINITION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4143372" y="2928934"/>
            <a:ext cx="4857784" cy="33575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 Output rich in amylase, </a:t>
            </a:r>
            <a:r>
              <a:rPr lang="en-US" sz="2000" dirty="0" err="1" smtClean="0"/>
              <a:t>stadiation</a:t>
            </a:r>
            <a:r>
              <a:rPr lang="en-US" sz="2000" dirty="0" smtClean="0"/>
              <a:t> by ISGPF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smtClean="0"/>
              <a:t> Collection</a:t>
            </a:r>
            <a:r>
              <a:rPr lang="en-US" sz="2000" dirty="0" smtClean="0"/>
              <a:t> of fluid measuring at least 5 cm in diameter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Requirement of &gt;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3 Units of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pRBC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 1000 ml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Nasogastric</a:t>
            </a:r>
            <a:r>
              <a:rPr lang="en-US" sz="2000" dirty="0" smtClean="0"/>
              <a:t> tube decompression for &gt;10days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 least a 3 fold increase of normal plasma amylase or lipase 48h after the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96878"/>
            <a:ext cx="5184576" cy="88104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PANCREATIC   </a:t>
            </a:r>
            <a:r>
              <a:rPr lang="en-US" sz="4000" b="1" dirty="0"/>
              <a:t>FISTULA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068960"/>
            <a:ext cx="8642350" cy="316701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en-US" sz="2800" i="1" dirty="0" smtClean="0">
                <a:solidFill>
                  <a:schemeClr val="tx1"/>
                </a:solidFill>
              </a:rPr>
              <a:t>Pancreatic leakage is the most important complication    from which 40% of patients death are the result of septic or </a:t>
            </a:r>
            <a:r>
              <a:rPr lang="en-US" sz="2800" i="1" dirty="0" err="1" smtClean="0">
                <a:solidFill>
                  <a:schemeClr val="tx1"/>
                </a:solidFill>
              </a:rPr>
              <a:t>haemorrhagic</a:t>
            </a:r>
            <a:r>
              <a:rPr lang="en-US" sz="2800" i="1" dirty="0" smtClean="0">
                <a:solidFill>
                  <a:schemeClr val="tx1"/>
                </a:solidFill>
              </a:rPr>
              <a:t> complications</a:t>
            </a:r>
            <a:endParaRPr lang="en-US" sz="2800" i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The incidence of Pancreatic Fistula varies from 10% to 25% without reduction in the past </a:t>
            </a:r>
            <a:r>
              <a:rPr lang="en-US" sz="2800" i="1" dirty="0" smtClean="0">
                <a:solidFill>
                  <a:schemeClr val="tx1"/>
                </a:solidFill>
              </a:rPr>
              <a:t>decade</a:t>
            </a:r>
            <a:endParaRPr lang="en-US" sz="2800" i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US" sz="2800" i="1" dirty="0" smtClean="0">
                <a:solidFill>
                  <a:schemeClr val="tx1"/>
                </a:solidFill>
              </a:rPr>
              <a:t>Whipple reported 19,5% Fistula rate more than 50 years ago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tente\Desktop\succo pancreatico\img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736304" cy="280831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166"/>
            <a:ext cx="9144000" cy="1052513"/>
          </a:xfrm>
        </p:spPr>
        <p:txBody>
          <a:bodyPr>
            <a:noAutofit/>
          </a:bodyPr>
          <a:lstStyle/>
          <a:p>
            <a:r>
              <a:rPr lang="en-US" sz="3600" b="1" u="sng" dirty="0"/>
              <a:t>Origin and </a:t>
            </a:r>
            <a:r>
              <a:rPr lang="en-US" sz="3600" b="1" u="sng" dirty="0" smtClean="0"/>
              <a:t>Definition</a:t>
            </a:r>
            <a:br>
              <a:rPr lang="en-US" sz="3600" b="1" u="sng" dirty="0" smtClean="0"/>
            </a:br>
            <a:r>
              <a:rPr lang="en-US" sz="3600" b="1" u="sng" dirty="0" smtClean="0"/>
              <a:t> </a:t>
            </a:r>
            <a:r>
              <a:rPr lang="en-US" sz="3600" b="1" u="sng" dirty="0"/>
              <a:t>of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u="sng" dirty="0" smtClean="0"/>
              <a:t>Pancreatic </a:t>
            </a:r>
            <a:r>
              <a:rPr lang="en-US" sz="3600" b="1" u="sng" dirty="0" err="1"/>
              <a:t>Anastomotic</a:t>
            </a:r>
            <a:r>
              <a:rPr lang="en-US" sz="3600" b="1" u="sng" dirty="0"/>
              <a:t> Fistula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071678"/>
            <a:ext cx="2089150" cy="6477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ORIGIN: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5720" y="3929066"/>
            <a:ext cx="2571768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u="sng" dirty="0"/>
              <a:t>DEFINITION: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28926" y="2071678"/>
            <a:ext cx="4248150" cy="1366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 typeface="Wingdings" pitchFamily="2" charset="2"/>
              <a:buChar char="§"/>
            </a:pPr>
            <a:r>
              <a:rPr lang="en-US" sz="2800" dirty="0" smtClean="0"/>
              <a:t> Main </a:t>
            </a:r>
            <a:r>
              <a:rPr lang="en-US" sz="2800" dirty="0"/>
              <a:t>Pancreatic </a:t>
            </a:r>
            <a:r>
              <a:rPr lang="en-US" sz="2800" dirty="0" smtClean="0"/>
              <a:t>Duct</a:t>
            </a:r>
          </a:p>
          <a:p>
            <a:pPr algn="ctr">
              <a:buFont typeface="Wingdings" pitchFamily="2" charset="2"/>
              <a:buChar char="§"/>
            </a:pPr>
            <a:endParaRPr lang="en-US" sz="2800" dirty="0" smtClean="0"/>
          </a:p>
          <a:p>
            <a:pPr algn="ctr">
              <a:buFont typeface="Wingdings" pitchFamily="2" charset="2"/>
              <a:buChar char="§"/>
            </a:pPr>
            <a:r>
              <a:rPr lang="en-US" sz="2800" dirty="0" smtClean="0"/>
              <a:t> Pancreatic </a:t>
            </a:r>
            <a:r>
              <a:rPr lang="en-US" sz="2800" dirty="0"/>
              <a:t>cut surface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28926" y="4000504"/>
            <a:ext cx="5329238" cy="1584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en-US" sz="2800" dirty="0"/>
              <a:t>(ISGPF) Any measurable volume of fluid after </a:t>
            </a:r>
            <a:r>
              <a:rPr lang="en-US" sz="2800" dirty="0" err="1"/>
              <a:t>p.o</a:t>
            </a:r>
            <a:r>
              <a:rPr lang="en-US" sz="2800" dirty="0"/>
              <a:t>. day 3 with amylase content greater than 3 times the serum amylase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14290"/>
            <a:ext cx="8786874" cy="1052513"/>
          </a:xfrm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Pancreatic </a:t>
            </a:r>
            <a:r>
              <a:rPr lang="en-US" b="1" dirty="0" err="1"/>
              <a:t>anastomotic</a:t>
            </a:r>
            <a:r>
              <a:rPr lang="en-US" b="1" dirty="0"/>
              <a:t> fistula severity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557338"/>
            <a:ext cx="2089150" cy="6477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Grade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5650" y="2419350"/>
            <a:ext cx="7921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63938" y="1844675"/>
            <a:ext cx="4248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835150" y="2327275"/>
            <a:ext cx="662463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Transient, </a:t>
            </a:r>
            <a:r>
              <a:rPr lang="en-US" sz="2000" dirty="0" err="1"/>
              <a:t>asimptomatic</a:t>
            </a:r>
            <a:r>
              <a:rPr lang="en-US" sz="2000" dirty="0"/>
              <a:t> fistula with elevated drain amylase without clinical relevance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Symptomatic </a:t>
            </a:r>
            <a:r>
              <a:rPr lang="en-US" sz="2000" dirty="0"/>
              <a:t>f</a:t>
            </a:r>
            <a:r>
              <a:rPr lang="en-US" sz="2000" dirty="0" smtClean="0"/>
              <a:t>istula </a:t>
            </a:r>
            <a:r>
              <a:rPr lang="en-US" sz="2000" dirty="0"/>
              <a:t>that require diagnostic evaluation and therapeutic management </a:t>
            </a:r>
            <a:r>
              <a:rPr lang="en-US" sz="2000" dirty="0" smtClean="0"/>
              <a:t>and prolongation </a:t>
            </a:r>
            <a:r>
              <a:rPr lang="en-US" sz="2000" dirty="0"/>
              <a:t>of hospital </a:t>
            </a:r>
            <a:r>
              <a:rPr lang="en-US" sz="2000" dirty="0" smtClean="0"/>
              <a:t>stay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Fistula </a:t>
            </a:r>
            <a:r>
              <a:rPr lang="en-US" sz="2000" dirty="0"/>
              <a:t>with severe clinical impact that require aggressive diagnostic and therapeutic management (</a:t>
            </a:r>
            <a:r>
              <a:rPr lang="en-US" sz="2000" dirty="0" err="1"/>
              <a:t>percutaneous</a:t>
            </a:r>
            <a:r>
              <a:rPr lang="en-US" sz="2000" dirty="0"/>
              <a:t> </a:t>
            </a:r>
            <a:r>
              <a:rPr lang="en-US" sz="2000" dirty="0" smtClean="0"/>
              <a:t>drains or re-surgery</a:t>
            </a:r>
            <a:r>
              <a:rPr lang="en-US" sz="2000" dirty="0"/>
              <a:t>). Possibility of mortality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6477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Classical risk factors associated with pancreatic Fistula in 510 </a:t>
            </a:r>
            <a:r>
              <a:rPr lang="en-US" sz="2800" b="1" u="sng" dirty="0" err="1"/>
              <a:t>pancreaticoduodenectomies</a:t>
            </a:r>
            <a:endParaRPr lang="en-US" sz="2800" b="1" u="sn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86578" y="1268413"/>
            <a:ext cx="2089150" cy="3603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>
                <a:solidFill>
                  <a:srgbClr val="FF0000"/>
                </a:solidFill>
              </a:rPr>
              <a:t>P-VALUE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1438" y="1700213"/>
            <a:ext cx="22685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M</a:t>
            </a:r>
            <a:br>
              <a:rPr lang="en-US" sz="1400" b="1">
                <a:solidFill>
                  <a:schemeClr val="tx2"/>
                </a:solidFill>
              </a:rPr>
            </a:br>
            <a:r>
              <a:rPr lang="en-US" sz="1400" b="1">
                <a:solidFill>
                  <a:schemeClr val="tx2"/>
                </a:solidFill>
              </a:rPr>
              <a:t>F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28596" y="1785926"/>
            <a:ext cx="8496300" cy="4822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 DEMOGRAPHICS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PATHOLOGY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PANCREATIC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TEXTURE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PANCREATIC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DUCT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SIZE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PREANASTOMOTIC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 POSTOPERATIVE STENT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ANASTOMOSIS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SURGEON VOLUME 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5984" y="2500306"/>
            <a:ext cx="295274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   Pancreatic </a:t>
            </a:r>
            <a:r>
              <a:rPr lang="en-US" sz="1400" b="1" dirty="0">
                <a:solidFill>
                  <a:schemeClr val="tx2"/>
                </a:solidFill>
              </a:rPr>
              <a:t>l</a:t>
            </a:r>
            <a:r>
              <a:rPr lang="en-US" sz="1400" b="1" dirty="0" smtClean="0">
                <a:solidFill>
                  <a:schemeClr val="tx2"/>
                </a:solidFill>
              </a:rPr>
              <a:t>esions</a:t>
            </a:r>
            <a:r>
              <a:rPr lang="en-US" sz="1400" b="1" dirty="0">
                <a:solidFill>
                  <a:schemeClr val="tx2"/>
                </a:solidFill>
              </a:rPr>
              <a:t/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   </a:t>
            </a:r>
            <a:r>
              <a:rPr lang="en-US" sz="1400" b="1" dirty="0" err="1" smtClean="0">
                <a:solidFill>
                  <a:schemeClr val="tx2"/>
                </a:solidFill>
              </a:rPr>
              <a:t>Periampullary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>
                <a:solidFill>
                  <a:schemeClr val="tx2"/>
                </a:solidFill>
              </a:rPr>
              <a:t>lesions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71736" y="3500438"/>
            <a:ext cx="1962134" cy="79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</a:t>
            </a:r>
            <a:b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Firm</a:t>
            </a:r>
            <a:b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643174" y="4214818"/>
            <a:ext cx="18716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&lt;3mm</a:t>
            </a:r>
            <a:br>
              <a:rPr lang="en-US" sz="1400" b="1" dirty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3-5 mm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&gt; 5 mm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58016" y="5786454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&lt;0,001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804025" y="2565400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&lt;0,001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04025" y="3500438"/>
            <a:ext cx="2089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&lt;0,001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804025" y="4364038"/>
            <a:ext cx="2089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&lt;0,001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786578" y="6215082"/>
            <a:ext cx="2089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   &lt;</a:t>
            </a:r>
            <a:r>
              <a:rPr lang="en-US" b="1" dirty="0"/>
              <a:t>0,001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715140" y="1928802"/>
            <a:ext cx="2089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  </a:t>
            </a:r>
            <a:r>
              <a:rPr lang="en-US" b="1" dirty="0" err="1" smtClean="0"/>
              <a:t>n.s</a:t>
            </a:r>
            <a:r>
              <a:rPr lang="en-US" b="1" dirty="0"/>
              <a:t>.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786578" y="5214950"/>
            <a:ext cx="2089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err="1"/>
              <a:t>n.s</a:t>
            </a:r>
            <a:r>
              <a:rPr lang="en-US" b="1" dirty="0"/>
              <a:t>.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795963" y="44450"/>
            <a:ext cx="3240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200" b="1" i="1" u="sng" dirty="0"/>
              <a:t>C</a:t>
            </a:r>
            <a:r>
              <a:rPr lang="en-US" sz="1200" b="1" i="1" u="sng" dirty="0" smtClean="0"/>
              <a:t>. MAX </a:t>
            </a:r>
            <a:r>
              <a:rPr lang="en-US" sz="1200" b="1" i="1" u="sng" dirty="0"/>
              <a:t>SCHMIDT   HPB </a:t>
            </a:r>
            <a:r>
              <a:rPr lang="en-US" sz="1200" b="1" i="1" u="sng" dirty="0" smtClean="0"/>
              <a:t>SURGERY </a:t>
            </a:r>
            <a:r>
              <a:rPr lang="en-US" sz="1200" b="1" i="1" u="sng" dirty="0"/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094"/>
            <a:ext cx="9144000" cy="647700"/>
          </a:xfrm>
        </p:spPr>
        <p:txBody>
          <a:bodyPr>
            <a:normAutofit/>
          </a:bodyPr>
          <a:lstStyle/>
          <a:p>
            <a:r>
              <a:rPr lang="en-US" sz="2000" b="1" i="1" dirty="0"/>
              <a:t>RANDOMIZED CONTROLLED TRIALS COMPARING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63938" y="1844675"/>
            <a:ext cx="4248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4925" y="642918"/>
            <a:ext cx="9109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PANCREATICOGASTROSTOMY </a:t>
            </a:r>
            <a:r>
              <a:rPr lang="en-US" sz="1200" b="1" dirty="0" smtClean="0">
                <a:solidFill>
                  <a:srgbClr val="FF0000"/>
                </a:solidFill>
              </a:rPr>
              <a:t>VS</a:t>
            </a:r>
            <a:r>
              <a:rPr lang="en-US" sz="2800" b="1" dirty="0" smtClean="0">
                <a:solidFill>
                  <a:srgbClr val="FF0000"/>
                </a:solidFill>
              </a:rPr>
              <a:t> PANCREATICOJEJUNOSTOMY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223" name="Group 55"/>
          <p:cNvGraphicFramePr>
            <a:graphicFrameLocks noGrp="1"/>
          </p:cNvGraphicFramePr>
          <p:nvPr/>
        </p:nvGraphicFramePr>
        <p:xfrm>
          <a:off x="250825" y="1571612"/>
          <a:ext cx="8569325" cy="4560761"/>
        </p:xfrm>
        <a:graphic>
          <a:graphicData uri="http://schemas.openxmlformats.org/drawingml/2006/table">
            <a:tbl>
              <a:tblPr/>
              <a:tblGrid>
                <a:gridCol w="1428750"/>
                <a:gridCol w="1535103"/>
                <a:gridCol w="1320810"/>
                <a:gridCol w="1428750"/>
                <a:gridCol w="1427162"/>
                <a:gridCol w="14287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n°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Pancreatic Fistula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(%PG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%PJ)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Morbidity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(%PG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%PJ)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Mortality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(%PG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vs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%PJ)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Yeo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Single-centre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73 vs 72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12 vs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49 vs 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0 vs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Duffas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Multicenter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81 vs 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16 vs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46 vs 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12 vs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Bassi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Single-centre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 vs 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13 vs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29 vs 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0 vs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786874" cy="1643074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Selection of </a:t>
            </a:r>
            <a:r>
              <a:rPr lang="en-US" sz="3600" b="1" dirty="0" err="1" smtClean="0"/>
              <a:t>anastomotic</a:t>
            </a:r>
            <a:r>
              <a:rPr lang="en-US" sz="3600" b="1" dirty="0" smtClean="0"/>
              <a:t> technique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2800" b="1" dirty="0" smtClean="0"/>
              <a:t>according to     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i="1" dirty="0" smtClean="0">
                <a:solidFill>
                  <a:srgbClr val="FF0000"/>
                </a:solidFill>
              </a:rPr>
              <a:t>pancreatic texture </a:t>
            </a:r>
            <a:r>
              <a:rPr lang="en-US" sz="2800" b="1" dirty="0" smtClean="0"/>
              <a:t>and</a:t>
            </a:r>
            <a:r>
              <a:rPr lang="en-US" sz="3600" b="1" dirty="0" smtClean="0"/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duct size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2844" y="3571876"/>
            <a:ext cx="8858280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en-US" sz="2000" b="1" i="1" dirty="0" smtClean="0"/>
              <a:t>SOFT   </a:t>
            </a:r>
            <a:r>
              <a:rPr lang="en-US" sz="2000" i="1" dirty="0" smtClean="0"/>
              <a:t>    </a:t>
            </a:r>
            <a:r>
              <a:rPr lang="en-US" i="1" dirty="0" smtClean="0"/>
              <a:t>&lt; 3 mm</a:t>
            </a:r>
            <a:r>
              <a:rPr lang="en-US" sz="2000" i="1" dirty="0" smtClean="0"/>
              <a:t>                        </a:t>
            </a:r>
            <a:r>
              <a:rPr lang="en-US" sz="1600" i="1" dirty="0" smtClean="0"/>
              <a:t>Duct occlusion – </a:t>
            </a:r>
            <a:r>
              <a:rPr lang="en-US" sz="1600" i="1" dirty="0" err="1" smtClean="0"/>
              <a:t>Pancreaticojejunostomy</a:t>
            </a:r>
            <a:r>
              <a:rPr lang="en-US" sz="1600" i="1" dirty="0" smtClean="0"/>
              <a:t> - </a:t>
            </a:r>
            <a:r>
              <a:rPr lang="en-US" sz="1600" i="1" dirty="0" err="1" smtClean="0"/>
              <a:t>Pancreaticogastrostomy</a:t>
            </a:r>
            <a:r>
              <a:rPr lang="en-US" sz="1600" i="1" dirty="0" smtClean="0"/>
              <a:t>                    </a:t>
            </a:r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 smtClean="0"/>
          </a:p>
          <a:p>
            <a:endParaRPr lang="en-US" sz="2000" i="1" dirty="0" smtClean="0"/>
          </a:p>
          <a:p>
            <a:pPr>
              <a:buFontTx/>
              <a:buChar char="•"/>
            </a:pPr>
            <a:r>
              <a:rPr lang="en-US" sz="2000" b="1" i="1" dirty="0" smtClean="0"/>
              <a:t>FIRM</a:t>
            </a:r>
            <a:r>
              <a:rPr lang="en-US" sz="2000" i="1" dirty="0" smtClean="0"/>
              <a:t>       3 – 5 mm</a:t>
            </a:r>
          </a:p>
          <a:p>
            <a:pPr>
              <a:buFontTx/>
              <a:buChar char="•"/>
            </a:pPr>
            <a:endParaRPr lang="en-US" sz="2000" i="1" dirty="0" smtClean="0"/>
          </a:p>
          <a:p>
            <a:pPr>
              <a:buFontTx/>
              <a:buChar char="•"/>
            </a:pPr>
            <a:endParaRPr lang="en-US" sz="2000" i="1" dirty="0" smtClean="0"/>
          </a:p>
          <a:p>
            <a:pPr>
              <a:buFontTx/>
              <a:buChar char="•"/>
            </a:pPr>
            <a:r>
              <a:rPr lang="en-US" sz="2000" b="1" i="1" dirty="0" smtClean="0"/>
              <a:t>HARD</a:t>
            </a:r>
            <a:r>
              <a:rPr lang="en-US" sz="2000" i="1" dirty="0" smtClean="0"/>
              <a:t>        &gt;5 mm</a:t>
            </a:r>
            <a:endParaRPr lang="en-US" sz="2000" i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" y="2357430"/>
            <a:ext cx="1428728" cy="6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Texture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29322" y="4643446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i="1" dirty="0" smtClean="0"/>
              <a:t>Duct to mucosa</a:t>
            </a:r>
          </a:p>
          <a:p>
            <a:r>
              <a:rPr lang="en-US" sz="1600" i="1" dirty="0" err="1" smtClean="0"/>
              <a:t>Pancreaticojejunostomy</a:t>
            </a:r>
            <a:endParaRPr lang="en-US" sz="1600" i="1" dirty="0" smtClean="0"/>
          </a:p>
          <a:p>
            <a:r>
              <a:rPr lang="en-US" sz="1600" i="1" dirty="0" err="1" smtClean="0"/>
              <a:t>Pancreaticogastrostomy</a:t>
            </a:r>
            <a:endParaRPr lang="en-US" sz="1600" i="1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3571868" y="4714884"/>
            <a:ext cx="1643074" cy="3571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571868" y="5286388"/>
            <a:ext cx="1652598" cy="4191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643174" y="3857628"/>
            <a:ext cx="64294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500166" y="2357430"/>
            <a:ext cx="150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Duct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size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43438" y="2357430"/>
            <a:ext cx="3646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Anastomotic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technique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 </a:t>
            </a:r>
            <a:r>
              <a:rPr lang="it-IT" b="1" dirty="0" err="1" smtClean="0"/>
              <a:t>Wirsung</a:t>
            </a:r>
            <a:r>
              <a:rPr lang="it-IT" b="1" dirty="0" smtClean="0"/>
              <a:t>’s </a:t>
            </a:r>
            <a:r>
              <a:rPr lang="it-IT" b="1" dirty="0" err="1" smtClean="0"/>
              <a:t>occlusion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Cianoacrilate</a:t>
            </a:r>
            <a:r>
              <a:rPr lang="it-IT" b="1" dirty="0" smtClean="0"/>
              <a:t> (</a:t>
            </a:r>
            <a:r>
              <a:rPr lang="it-IT" b="1" dirty="0" err="1" smtClean="0"/>
              <a:t>Glubran</a:t>
            </a:r>
            <a:r>
              <a:rPr lang="it-IT" b="1" dirty="0" smtClean="0"/>
              <a:t> 2®)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4104456" cy="2520280"/>
          </a:xfrm>
          <a:ln>
            <a:solidFill>
              <a:srgbClr val="0000FF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744416" cy="237626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672408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2610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960440" cy="3168351"/>
          </a:xfrm>
          <a:ln>
            <a:solidFill>
              <a:srgbClr val="0000FF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4824536" cy="302433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Biliodigestive</a:t>
            </a:r>
            <a:r>
              <a:rPr lang="it-IT" b="1" dirty="0" smtClean="0"/>
              <a:t> </a:t>
            </a:r>
            <a:r>
              <a:rPr lang="it-IT" b="1" dirty="0" err="1" smtClean="0"/>
              <a:t>Anastomosis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211323" cy="316835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0198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1470025"/>
          </a:xfrm>
        </p:spPr>
        <p:txBody>
          <a:bodyPr/>
          <a:lstStyle/>
          <a:p>
            <a:r>
              <a:rPr lang="en-US" b="1" dirty="0" smtClean="0"/>
              <a:t>PANCREATICODUODENECTOMY</a:t>
            </a:r>
            <a:br>
              <a:rPr lang="en-US" b="1" dirty="0" smtClean="0"/>
            </a:br>
            <a:r>
              <a:rPr lang="en-US" b="1" dirty="0" smtClean="0"/>
              <a:t>FOR CANCER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18587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Pancreaticoduodenectomy</a:t>
            </a:r>
            <a:r>
              <a:rPr lang="en-US" sz="2400" b="1" dirty="0" smtClean="0">
                <a:solidFill>
                  <a:schemeClr val="tx1"/>
                </a:solidFill>
              </a:rPr>
              <a:t> is the treatment of choice for patients with </a:t>
            </a:r>
            <a:r>
              <a:rPr lang="en-US" sz="2400" b="1" dirty="0" err="1" smtClean="0">
                <a:solidFill>
                  <a:schemeClr val="tx1"/>
                </a:solidFill>
              </a:rPr>
              <a:t>resectable</a:t>
            </a:r>
            <a:r>
              <a:rPr lang="en-US" sz="2400" b="1" dirty="0" smtClean="0">
                <a:solidFill>
                  <a:schemeClr val="tx1"/>
                </a:solidFill>
              </a:rPr>
              <a:t>  carcinoma of the pancreatic head and </a:t>
            </a:r>
            <a:r>
              <a:rPr lang="en-US" sz="2400" b="1" dirty="0" err="1" smtClean="0">
                <a:solidFill>
                  <a:schemeClr val="tx1"/>
                </a:solidFill>
              </a:rPr>
              <a:t>periampullary</a:t>
            </a:r>
            <a:r>
              <a:rPr lang="en-US" sz="2400" b="1" dirty="0" smtClean="0">
                <a:solidFill>
                  <a:schemeClr val="tx1"/>
                </a:solidFill>
              </a:rPr>
              <a:t> region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371600" y="4286256"/>
            <a:ext cx="64008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600" b="1" dirty="0" smtClean="0"/>
              <a:t> M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orbidity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still around 20% 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50%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600" b="1" baseline="0" dirty="0" smtClean="0"/>
              <a:t> Mortality</a:t>
            </a:r>
            <a:r>
              <a:rPr lang="en-US" sz="2000" dirty="0" smtClean="0"/>
              <a:t> is &lt; 5 % in high volume centers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0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Mortality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12,5% in Italy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355976" cy="511256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 smtClean="0"/>
              <a:t>End to Side PJ </a:t>
            </a:r>
            <a:r>
              <a:rPr lang="it-IT" b="1" dirty="0" err="1" smtClean="0"/>
              <a:t>anastomosis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248472" cy="5112568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2983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Duct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Mucosa PJ </a:t>
            </a:r>
            <a:r>
              <a:rPr lang="it-IT" b="1" dirty="0" err="1" smtClean="0"/>
              <a:t>anastomosis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4752"/>
            <a:ext cx="3816424" cy="266429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8670"/>
            <a:ext cx="3744416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magine 11" descr="100-0006a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928670"/>
            <a:ext cx="3786214" cy="254793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Immagine 8" descr="Fotofazenr 2010 0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14752"/>
            <a:ext cx="3857652" cy="264320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5779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9Immagine 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928802"/>
            <a:ext cx="4429156" cy="3714776"/>
          </a:xfrm>
          <a:ln>
            <a:solidFill>
              <a:srgbClr val="0000FF"/>
            </a:solidFill>
          </a:ln>
        </p:spPr>
      </p:pic>
      <p:pic>
        <p:nvPicPr>
          <p:cNvPr id="5" name="Immagine 4" descr="Immagine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4143404" cy="371477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928794" y="642918"/>
            <a:ext cx="527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Double</a:t>
            </a:r>
            <a:r>
              <a:rPr lang="it-IT" sz="3200" b="1" dirty="0" smtClean="0"/>
              <a:t> Major </a:t>
            </a:r>
            <a:r>
              <a:rPr lang="it-IT" sz="3200" b="1" dirty="0" err="1" smtClean="0"/>
              <a:t>Pancreatic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Duct</a:t>
            </a:r>
            <a:endParaRPr lang="it-IT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5251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Management of Pancreatic Fistula</a:t>
            </a:r>
            <a:endParaRPr lang="en-US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337926"/>
            <a:ext cx="2089150" cy="3582519"/>
          </a:xfr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No clinical signs</a:t>
            </a:r>
          </a:p>
          <a:p>
            <a:endParaRPr lang="en-US" sz="1800" b="1" i="1" dirty="0" smtClean="0">
              <a:solidFill>
                <a:schemeClr val="tx1"/>
              </a:solidFill>
            </a:endParaRP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Conservative management</a:t>
            </a:r>
          </a:p>
          <a:p>
            <a:endParaRPr lang="en-US" sz="1800" b="1" i="1" dirty="0" smtClean="0">
              <a:solidFill>
                <a:schemeClr val="tx1"/>
              </a:solidFill>
            </a:endParaRP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Decreasing output</a:t>
            </a:r>
          </a:p>
          <a:p>
            <a:endParaRPr lang="en-US" sz="1800" b="1" i="1" dirty="0" smtClean="0">
              <a:solidFill>
                <a:schemeClr val="tx1"/>
              </a:solidFill>
            </a:endParaRPr>
          </a:p>
          <a:p>
            <a:endParaRPr lang="en-US" sz="1800" b="1" i="1" dirty="0" smtClean="0">
              <a:solidFill>
                <a:schemeClr val="tx1"/>
              </a:solidFill>
            </a:endParaRP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Improving condition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63938" y="1844675"/>
            <a:ext cx="4248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9776" y="4944783"/>
            <a:ext cx="2374902" cy="16989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output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Worsening condition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Drains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86116" y="5562934"/>
            <a:ext cx="2374902" cy="16435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Worsening clinical signs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Improving condition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14678" y="1357298"/>
            <a:ext cx="2374902" cy="19759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Worsening clinical 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Re-Surgery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26188" y="1285860"/>
            <a:ext cx="2660654" cy="49675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Delayed </a:t>
            </a:r>
            <a:r>
              <a:rPr lang="en-US" b="1" i="1" dirty="0" err="1" smtClean="0"/>
              <a:t>Haemorrhage</a:t>
            </a:r>
            <a:endParaRPr lang="en-US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Emergency resuscitative measures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i="1" dirty="0" smtClean="0"/>
              <a:t>Endoscopy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Angiography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 to control bleed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Re-surgery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16200000" flipH="1">
            <a:off x="958161" y="1877496"/>
            <a:ext cx="378999" cy="93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6200000" flipH="1">
            <a:off x="958160" y="2806190"/>
            <a:ext cx="378999" cy="93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785787" y="3643314"/>
            <a:ext cx="714380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6200000" flipH="1">
            <a:off x="1464450" y="3750471"/>
            <a:ext cx="1643071" cy="714379"/>
          </a:xfrm>
          <a:prstGeom prst="bentConnector3">
            <a:avLst>
              <a:gd name="adj1" fmla="val 25073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rot="16200000" flipH="1">
            <a:off x="1806050" y="5806586"/>
            <a:ext cx="378999" cy="93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2428860" y="6143644"/>
            <a:ext cx="928694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2419495" y="5786454"/>
            <a:ext cx="866621" cy="3571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16200000" flipH="1">
            <a:off x="4040898" y="2317029"/>
            <a:ext cx="642942" cy="93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6200000" flipV="1">
            <a:off x="3143239" y="4214818"/>
            <a:ext cx="2500329" cy="714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5400000">
            <a:off x="7037405" y="1964521"/>
            <a:ext cx="642151" cy="7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16200000" flipH="1">
            <a:off x="7173265" y="3113751"/>
            <a:ext cx="378999" cy="93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5400000">
            <a:off x="7036611" y="4250537"/>
            <a:ext cx="64294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>
            <a:off x="7025707" y="5261573"/>
            <a:ext cx="664751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4"/>
            <a:ext cx="9144000" cy="105251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Duodenopancreatectomy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1214422"/>
            <a:ext cx="4357718" cy="12858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    </a:t>
            </a:r>
            <a:r>
              <a:rPr lang="en-US" b="1" dirty="0" smtClean="0">
                <a:solidFill>
                  <a:srgbClr val="0070C0"/>
                </a:solidFill>
              </a:rPr>
              <a:t>Total                            150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     Classical Whipple       46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Pylorus Preserving   104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563938" y="1844675"/>
            <a:ext cx="4248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24" y="2786058"/>
            <a:ext cx="7715304" cy="633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Pancreatic Stump</a:t>
            </a: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00034" y="3857628"/>
          <a:ext cx="60722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714380"/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Management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n°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Years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End </a:t>
                      </a:r>
                      <a:r>
                        <a:rPr lang="it-IT" b="1" dirty="0" err="1" smtClean="0"/>
                        <a:t>to</a:t>
                      </a:r>
                      <a:r>
                        <a:rPr lang="it-IT" b="1" dirty="0" smtClean="0"/>
                        <a:t> End PJ </a:t>
                      </a:r>
                      <a:r>
                        <a:rPr lang="it-IT" b="1" dirty="0" err="1" smtClean="0"/>
                        <a:t>anastomosis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32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2000-2003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End </a:t>
                      </a:r>
                      <a:r>
                        <a:rPr lang="it-IT" b="1" dirty="0" err="1" smtClean="0"/>
                        <a:t>to</a:t>
                      </a:r>
                      <a:r>
                        <a:rPr lang="it-IT" b="1" dirty="0" smtClean="0"/>
                        <a:t> Side PJ </a:t>
                      </a:r>
                      <a:r>
                        <a:rPr lang="it-IT" b="1" dirty="0" err="1" smtClean="0"/>
                        <a:t>anastomosis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44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2003-2007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Duct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Occlusion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33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2007-2010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Duct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to</a:t>
                      </a:r>
                      <a:r>
                        <a:rPr lang="it-IT" b="1" dirty="0" smtClean="0"/>
                        <a:t> Mucosa </a:t>
                      </a:r>
                      <a:r>
                        <a:rPr lang="it-IT" b="1" dirty="0" err="1" smtClean="0"/>
                        <a:t>anastomosis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41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2010-2012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4216643" cy="13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5178828"/>
              </p:ext>
            </p:extLst>
          </p:nvPr>
        </p:nvGraphicFramePr>
        <p:xfrm>
          <a:off x="7500958" y="4214818"/>
          <a:ext cx="527720" cy="152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381986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81986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1986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81986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6000760" y="3857628"/>
          <a:ext cx="10715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Fistula</a:t>
                      </a:r>
                      <a:r>
                        <a:rPr lang="it-IT" dirty="0" smtClean="0"/>
                        <a:t> 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15.6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13.6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50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0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215074" y="6143644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Tersigni</a:t>
            </a:r>
            <a:r>
              <a:rPr lang="it-IT" i="1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1305484"/>
              </p:ext>
            </p:extLst>
          </p:nvPr>
        </p:nvGraphicFramePr>
        <p:xfrm>
          <a:off x="1259632" y="980728"/>
          <a:ext cx="6312024" cy="350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04"/>
                <a:gridCol w="1052004"/>
                <a:gridCol w="1052004"/>
                <a:gridCol w="1052004"/>
                <a:gridCol w="1052004"/>
                <a:gridCol w="1052004"/>
              </a:tblGrid>
              <a:tr h="576064">
                <a:tc>
                  <a:txBody>
                    <a:bodyPr/>
                    <a:lstStyle/>
                    <a:p>
                      <a:r>
                        <a:rPr lang="it-IT" sz="1050" dirty="0" err="1" smtClean="0"/>
                        <a:t>Main</a:t>
                      </a:r>
                      <a:endParaRPr lang="it-IT" sz="1050" dirty="0" smtClean="0"/>
                    </a:p>
                    <a:p>
                      <a:r>
                        <a:rPr lang="it-IT" sz="1050" dirty="0" err="1" smtClean="0"/>
                        <a:t>Abdominal</a:t>
                      </a:r>
                      <a:r>
                        <a:rPr lang="it-IT" sz="1050" dirty="0" smtClean="0"/>
                        <a:t> </a:t>
                      </a:r>
                    </a:p>
                    <a:p>
                      <a:r>
                        <a:rPr lang="it-IT" sz="1050" dirty="0" err="1" smtClean="0"/>
                        <a:t>complications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</a:t>
                      </a:r>
                      <a:endParaRPr lang="it-IT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</a:t>
                      </a:r>
                      <a:endParaRPr lang="it-IT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Overall</a:t>
                      </a:r>
                      <a:r>
                        <a:rPr lang="it-IT" sz="1400" dirty="0" smtClean="0"/>
                        <a:t>  / %</a:t>
                      </a:r>
                      <a:endParaRPr lang="it-IT" sz="1400" dirty="0"/>
                    </a:p>
                  </a:txBody>
                  <a:tcPr/>
                </a:tc>
              </a:tr>
              <a:tr h="580628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Pancreatic</a:t>
                      </a:r>
                      <a:r>
                        <a:rPr lang="it-IT" sz="1400" dirty="0" smtClean="0"/>
                        <a:t> </a:t>
                      </a:r>
                    </a:p>
                    <a:p>
                      <a:r>
                        <a:rPr lang="it-IT" sz="1400" dirty="0" smtClean="0"/>
                        <a:t>Fistula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 (16,6)</a:t>
                      </a:r>
                      <a:endParaRPr lang="it-IT" dirty="0"/>
                    </a:p>
                  </a:txBody>
                  <a:tcPr/>
                </a:tc>
              </a:tr>
              <a:tr h="283468">
                <a:tc>
                  <a:txBody>
                    <a:bodyPr/>
                    <a:lstStyle/>
                    <a:p>
                      <a:r>
                        <a:rPr lang="it-IT" dirty="0" smtClean="0"/>
                        <a:t>Grade 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 (68)</a:t>
                      </a:r>
                      <a:endParaRPr lang="it-IT" dirty="0"/>
                    </a:p>
                  </a:txBody>
                  <a:tcPr/>
                </a:tc>
              </a:tr>
              <a:tr h="272772">
                <a:tc>
                  <a:txBody>
                    <a:bodyPr/>
                    <a:lstStyle/>
                    <a:p>
                      <a:r>
                        <a:rPr lang="it-IT" dirty="0" smtClean="0"/>
                        <a:t>Grade 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6 (24)</a:t>
                      </a:r>
                      <a:endParaRPr lang="it-IT" dirty="0"/>
                    </a:p>
                  </a:txBody>
                  <a:tcPr/>
                </a:tc>
              </a:tr>
              <a:tr h="344036">
                <a:tc>
                  <a:txBody>
                    <a:bodyPr/>
                    <a:lstStyle/>
                    <a:p>
                      <a:r>
                        <a:rPr lang="it-IT" dirty="0" smtClean="0"/>
                        <a:t>Grade 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2   (8)</a:t>
                      </a:r>
                      <a:endParaRPr lang="it-IT" dirty="0"/>
                    </a:p>
                  </a:txBody>
                  <a:tcPr/>
                </a:tc>
              </a:tr>
              <a:tr h="390663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Biliary</a:t>
                      </a:r>
                      <a:endParaRPr lang="it-IT" sz="1400" dirty="0" smtClean="0"/>
                    </a:p>
                    <a:p>
                      <a:r>
                        <a:rPr lang="it-IT" sz="1400" dirty="0" smtClean="0"/>
                        <a:t>Fistula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04551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Abscess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2 (1,3)</a:t>
                      </a:r>
                      <a:endParaRPr lang="it-IT" dirty="0"/>
                    </a:p>
                  </a:txBody>
                  <a:tcPr/>
                </a:tc>
              </a:tr>
              <a:tr h="313412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Bleeding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4 (2,6)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4361793"/>
              </p:ext>
            </p:extLst>
          </p:nvPr>
        </p:nvGraphicFramePr>
        <p:xfrm>
          <a:off x="1259632" y="4437112"/>
          <a:ext cx="631202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04"/>
                <a:gridCol w="1052004"/>
                <a:gridCol w="1052004"/>
                <a:gridCol w="1052004"/>
                <a:gridCol w="1052004"/>
                <a:gridCol w="1052004"/>
              </a:tblGrid>
              <a:tr h="360040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Acute</a:t>
                      </a:r>
                    </a:p>
                    <a:p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</a:rPr>
                        <a:t>pancreatitis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  1 (0,7)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Bowel</a:t>
                      </a:r>
                      <a:r>
                        <a:rPr lang="it-IT" sz="1200" baseline="0" dirty="0" smtClean="0"/>
                        <a:t> </a:t>
                      </a:r>
                    </a:p>
                    <a:p>
                      <a:r>
                        <a:rPr lang="it-IT" sz="1200" baseline="0" dirty="0" err="1" smtClean="0"/>
                        <a:t>Obstruction</a:t>
                      </a:r>
                      <a:r>
                        <a:rPr lang="it-IT" sz="1200" baseline="0" dirty="0" smtClean="0"/>
                        <a:t>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1 (0,7)</a:t>
                      </a:r>
                      <a:endParaRPr lang="it-IT" dirty="0"/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Other</a:t>
                      </a:r>
                      <a:r>
                        <a:rPr lang="it-IT" sz="1200" dirty="0" smtClean="0"/>
                        <a:t>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4 (2,6)</a:t>
                      </a:r>
                      <a:endParaRPr lang="it-IT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Post</a:t>
                      </a:r>
                      <a:r>
                        <a:rPr lang="it-IT" sz="1200" baseline="0" dirty="0" smtClean="0"/>
                        <a:t> Op.</a:t>
                      </a:r>
                    </a:p>
                    <a:p>
                      <a:r>
                        <a:rPr lang="it-IT" sz="1200" baseline="0" dirty="0" err="1" smtClean="0"/>
                        <a:t>Mortality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9 (6,0)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11560" y="238248"/>
            <a:ext cx="7725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prstClr val="black"/>
                </a:solidFill>
              </a:rPr>
              <a:t>Postoperative</a:t>
            </a:r>
            <a:r>
              <a:rPr lang="it-IT" sz="2800" b="1" dirty="0" smtClean="0">
                <a:solidFill>
                  <a:prstClr val="black"/>
                </a:solidFill>
              </a:rPr>
              <a:t> Course, </a:t>
            </a:r>
            <a:r>
              <a:rPr lang="it-IT" sz="2800" b="1" dirty="0" err="1" smtClean="0">
                <a:solidFill>
                  <a:prstClr val="black"/>
                </a:solidFill>
              </a:rPr>
              <a:t>Complications</a:t>
            </a:r>
            <a:r>
              <a:rPr lang="it-IT" sz="2800" b="1" dirty="0" smtClean="0">
                <a:solidFill>
                  <a:prstClr val="black"/>
                </a:solidFill>
              </a:rPr>
              <a:t> and </a:t>
            </a:r>
            <a:r>
              <a:rPr lang="it-IT" sz="2800" b="1" dirty="0" err="1" smtClean="0">
                <a:solidFill>
                  <a:prstClr val="black"/>
                </a:solidFill>
              </a:rPr>
              <a:t>Outcome</a:t>
            </a:r>
            <a:endParaRPr lang="it-IT" sz="2800" b="1" dirty="0" smtClean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929322" y="635795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Tersigni</a:t>
            </a:r>
            <a:r>
              <a:rPr lang="it-IT" i="1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347374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5143500" cy="1435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28728" y="328612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Period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DCP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Mortality</a:t>
                      </a:r>
                      <a:r>
                        <a:rPr lang="it-IT" dirty="0" smtClean="0"/>
                        <a:t>  </a:t>
                      </a:r>
                      <a:r>
                        <a:rPr lang="it-IT" dirty="0" err="1" smtClean="0"/>
                        <a:t>Pts</a:t>
                      </a:r>
                      <a:r>
                        <a:rPr lang="it-IT" dirty="0" smtClean="0"/>
                        <a:t>. (%)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2000 – 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       (6 %)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2005 </a:t>
                      </a:r>
                      <a:r>
                        <a:rPr lang="it-IT" baseline="0" dirty="0" smtClean="0"/>
                        <a:t> - 2012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   (1.75 %)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715008" y="5429264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Tersigni</a:t>
            </a:r>
            <a:r>
              <a:rPr lang="it-IT" i="1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3108" y="2500306"/>
            <a:ext cx="406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Periampullary</a:t>
            </a:r>
            <a:r>
              <a:rPr lang="it-IT" b="1" dirty="0" smtClean="0"/>
              <a:t> and </a:t>
            </a:r>
            <a:r>
              <a:rPr lang="it-IT" b="1" dirty="0" err="1" smtClean="0"/>
              <a:t>pancreatic</a:t>
            </a:r>
            <a:r>
              <a:rPr lang="it-IT" b="1" dirty="0" smtClean="0"/>
              <a:t> </a:t>
            </a:r>
            <a:r>
              <a:rPr lang="it-IT" b="1" dirty="0" err="1" smtClean="0"/>
              <a:t>neoplasms</a:t>
            </a:r>
            <a:endParaRPr lang="it-IT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73" y="2132856"/>
            <a:ext cx="4096512" cy="3090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686" y="0"/>
            <a:ext cx="7772400" cy="1470025"/>
          </a:xfrm>
        </p:spPr>
        <p:txBody>
          <a:bodyPr/>
          <a:lstStyle/>
          <a:p>
            <a:r>
              <a:rPr lang="it-IT" b="1" i="1" dirty="0" smtClean="0"/>
              <a:t>Grazie per l’attenzione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3096344" cy="17526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" y="5085184"/>
            <a:ext cx="5143500" cy="1435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464496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266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95536" y="908720"/>
            <a:ext cx="4032448" cy="28803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4644008" y="655546"/>
            <a:ext cx="4248472" cy="6048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9" y="980728"/>
            <a:ext cx="3598873" cy="26991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07" y="908720"/>
            <a:ext cx="3598873" cy="26991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18" y="3710466"/>
            <a:ext cx="3707904" cy="269915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03648" y="4581128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i="1" dirty="0" smtClean="0"/>
          </a:p>
          <a:p>
            <a:r>
              <a:rPr lang="it-IT" sz="2400" b="1" i="1" dirty="0" smtClean="0"/>
              <a:t>Pancreas</a:t>
            </a:r>
            <a:endParaRPr lang="it-IT" sz="2400" b="1" i="1" dirty="0"/>
          </a:p>
          <a:p>
            <a:r>
              <a:rPr lang="it-IT" sz="2400" b="1" i="1" dirty="0" smtClean="0"/>
              <a:t>    </a:t>
            </a:r>
            <a:r>
              <a:rPr lang="it-IT" sz="2400" b="1" i="1" dirty="0" err="1" smtClean="0"/>
              <a:t>Duodenum</a:t>
            </a:r>
            <a:endParaRPr lang="it-IT" sz="2400" b="1" i="1" dirty="0"/>
          </a:p>
        </p:txBody>
      </p:sp>
      <p:sp>
        <p:nvSpPr>
          <p:cNvPr id="8" name="Freccia in su 7"/>
          <p:cNvSpPr/>
          <p:nvPr/>
        </p:nvSpPr>
        <p:spPr>
          <a:xfrm>
            <a:off x="1763688" y="3933056"/>
            <a:ext cx="360040" cy="74283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3203848" y="5310546"/>
            <a:ext cx="978408" cy="364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254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0" y="4005064"/>
            <a:ext cx="9144000" cy="2592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95536" y="1052736"/>
            <a:ext cx="4104456" cy="28803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744416" cy="259228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93639"/>
            <a:ext cx="2880320" cy="23735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93639"/>
            <a:ext cx="3024336" cy="23735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93639"/>
            <a:ext cx="2808312" cy="23735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86380" y="857232"/>
            <a:ext cx="366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Intrapancreatic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Biliary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Duct</a:t>
            </a:r>
            <a:endParaRPr lang="it-IT" sz="2400" b="1" dirty="0"/>
          </a:p>
          <a:p>
            <a:r>
              <a:rPr lang="it-IT" sz="2400" b="1" dirty="0" smtClean="0"/>
              <a:t>      </a:t>
            </a:r>
            <a:r>
              <a:rPr lang="it-IT" sz="2400" b="1" dirty="0" err="1" smtClean="0"/>
              <a:t>Ampulla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Vater</a:t>
            </a:r>
            <a:endParaRPr lang="it-IT" sz="2400" b="1" dirty="0"/>
          </a:p>
        </p:txBody>
      </p:sp>
      <p:sp>
        <p:nvSpPr>
          <p:cNvPr id="10" name="Freccia in giù 9"/>
          <p:cNvSpPr/>
          <p:nvPr/>
        </p:nvSpPr>
        <p:spPr>
          <a:xfrm>
            <a:off x="6643702" y="2285992"/>
            <a:ext cx="484632" cy="906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sinistra 10"/>
          <p:cNvSpPr/>
          <p:nvPr/>
        </p:nvSpPr>
        <p:spPr>
          <a:xfrm>
            <a:off x="4643438" y="1785926"/>
            <a:ext cx="978408" cy="484632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4150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66" y="0"/>
            <a:ext cx="5929354" cy="864096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Radical</a:t>
            </a:r>
            <a:r>
              <a:rPr lang="it-IT" b="1" dirty="0" smtClean="0"/>
              <a:t> </a:t>
            </a:r>
            <a:r>
              <a:rPr lang="it-IT" b="1" dirty="0" err="1" smtClean="0"/>
              <a:t>Limphadenectomy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5794"/>
            <a:ext cx="8391876" cy="5786478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5722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320480" cy="2764904"/>
          </a:xfrm>
          <a:ln>
            <a:solidFill>
              <a:srgbClr val="0000FF"/>
            </a:solidFill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Anomalous</a:t>
            </a:r>
            <a:r>
              <a:rPr lang="it-IT" b="1" dirty="0" smtClean="0"/>
              <a:t> </a:t>
            </a:r>
            <a:r>
              <a:rPr lang="it-IT" b="1" dirty="0" err="1" smtClean="0"/>
              <a:t>Vessels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896544" cy="3176972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9722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142984"/>
            <a:ext cx="4357718" cy="4929222"/>
          </a:xfrm>
          <a:ln>
            <a:solidFill>
              <a:srgbClr val="0000FF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142984"/>
            <a:ext cx="4106166" cy="492922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1785918" y="285728"/>
            <a:ext cx="576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Arterial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Venous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involvement</a:t>
            </a:r>
            <a:endParaRPr lang="it-IT" sz="3200" b="1" dirty="0"/>
          </a:p>
        </p:txBody>
      </p:sp>
    </p:spTree>
    <p:extLst>
      <p:ext uri="{BB962C8B-B14F-4D97-AF65-F5344CB8AC3E}">
        <p14:creationId xmlns="" xmlns:p14="http://schemas.microsoft.com/office/powerpoint/2010/main" val="377659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0174"/>
            <a:ext cx="4357718" cy="4429156"/>
          </a:xfrm>
          <a:ln>
            <a:solidFill>
              <a:srgbClr val="0000FF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500174"/>
            <a:ext cx="4214842" cy="442571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785786" y="500042"/>
            <a:ext cx="2936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Venous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infiltration</a:t>
            </a:r>
            <a:r>
              <a:rPr lang="it-IT" sz="2000" b="1" dirty="0" smtClean="0"/>
              <a:t> &gt; 180 °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72066" y="500042"/>
            <a:ext cx="2936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Venous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infiltration</a:t>
            </a:r>
            <a:r>
              <a:rPr lang="it-IT" sz="2000" b="1" dirty="0" smtClean="0"/>
              <a:t> &lt; 180° </a:t>
            </a:r>
            <a:endParaRPr lang="it-IT" sz="2000" b="1" dirty="0"/>
          </a:p>
        </p:txBody>
      </p:sp>
    </p:spTree>
    <p:extLst>
      <p:ext uri="{BB962C8B-B14F-4D97-AF65-F5344CB8AC3E}">
        <p14:creationId xmlns="" xmlns:p14="http://schemas.microsoft.com/office/powerpoint/2010/main" val="310271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857232"/>
            <a:ext cx="8064896" cy="5429288"/>
          </a:xfrm>
          <a:ln>
            <a:solidFill>
              <a:srgbClr val="0000FF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2000232" y="142852"/>
            <a:ext cx="533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Secondary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Pancreatic</a:t>
            </a:r>
            <a:r>
              <a:rPr lang="it-IT" sz="2800" b="1" dirty="0" smtClean="0"/>
              <a:t> Head </a:t>
            </a:r>
            <a:r>
              <a:rPr lang="it-IT" sz="2800" b="1" dirty="0" err="1" smtClean="0"/>
              <a:t>Cancer</a:t>
            </a:r>
            <a:endParaRPr lang="it-IT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2483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726</Words>
  <Application>Microsoft Office PowerPoint</Application>
  <PresentationFormat>Presentazione su schermo (4:3)</PresentationFormat>
  <Paragraphs>305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1_Tema di Office</vt:lpstr>
      <vt:lpstr>Diapositiva 1</vt:lpstr>
      <vt:lpstr>PANCREATICODUODENECTOMY FOR CANCER</vt:lpstr>
      <vt:lpstr>Diapositiva 3</vt:lpstr>
      <vt:lpstr>Diapositiva 4</vt:lpstr>
      <vt:lpstr>Radical Limphadenectomy</vt:lpstr>
      <vt:lpstr>Anomalous Vessels</vt:lpstr>
      <vt:lpstr>Diapositiva 7</vt:lpstr>
      <vt:lpstr>Diapositiva 8</vt:lpstr>
      <vt:lpstr>Diapositiva 9</vt:lpstr>
      <vt:lpstr>IntraOperativeRadioTherapy</vt:lpstr>
      <vt:lpstr>Abdominal complications after duodenopancreatic resection </vt:lpstr>
      <vt:lpstr>PANCREATIC   FISTULA</vt:lpstr>
      <vt:lpstr>Origin and Definition  of  Pancreatic Anastomotic Fistula</vt:lpstr>
      <vt:lpstr>Pancreatic anastomotic fistula severity</vt:lpstr>
      <vt:lpstr>Classical risk factors associated with pancreatic Fistula in 510 pancreaticoduodenectomies</vt:lpstr>
      <vt:lpstr>RANDOMIZED CONTROLLED TRIALS COMPARING </vt:lpstr>
      <vt:lpstr>Selection of anastomotic technique  according to        pancreatic texture and duct size</vt:lpstr>
      <vt:lpstr> Wirsung’s occlusion with Cianoacrilate (Glubran 2®)</vt:lpstr>
      <vt:lpstr>Biliodigestive Anastomosis</vt:lpstr>
      <vt:lpstr>End to Side PJ anastomosis</vt:lpstr>
      <vt:lpstr>Duct to Mucosa PJ anastomosis</vt:lpstr>
      <vt:lpstr>Diapositiva 22</vt:lpstr>
      <vt:lpstr>Management of Pancreatic Fistula</vt:lpstr>
      <vt:lpstr>Duodenopancreatectomy</vt:lpstr>
      <vt:lpstr>Diapositiva 25</vt:lpstr>
      <vt:lpstr>Diapositiva 26</vt:lpstr>
      <vt:lpstr>Grazie per l’attenzione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PANCREATICODUODENECTOMY FOR CANCER</dc:title>
  <dc:creator>l.alessandroni</dc:creator>
  <cp:lastModifiedBy>Utente</cp:lastModifiedBy>
  <cp:revision>77</cp:revision>
  <dcterms:created xsi:type="dcterms:W3CDTF">2012-06-12T12:52:09Z</dcterms:created>
  <dcterms:modified xsi:type="dcterms:W3CDTF">2012-06-19T08:38:32Z</dcterms:modified>
</cp:coreProperties>
</file>