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DF85-D9E9-429C-A138-C6C29DBFC415}" type="datetimeFigureOut">
              <a:rPr lang="it-IT" smtClean="0"/>
              <a:pPr/>
              <a:t>14/04/2009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AFAD-2408-41E7-AA33-E0D3BCA1DBB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0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14612" y="0"/>
            <a:ext cx="6715172" cy="1470025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Il trattamento del moncone pancreatico dopo DCP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00562" y="5500702"/>
            <a:ext cx="4786346" cy="1042998"/>
          </a:xfrm>
        </p:spPr>
        <p:txBody>
          <a:bodyPr>
            <a:normAutofit/>
          </a:bodyPr>
          <a:lstStyle/>
          <a:p>
            <a:r>
              <a:rPr lang="it-IT" sz="2400" i="1" dirty="0" smtClean="0">
                <a:solidFill>
                  <a:srgbClr val="FFFF00"/>
                </a:solidFill>
              </a:rPr>
              <a:t>Fondazione Europea </a:t>
            </a:r>
            <a:r>
              <a:rPr lang="it-IT" sz="2400" i="1" dirty="0" err="1" smtClean="0">
                <a:solidFill>
                  <a:srgbClr val="FFFF00"/>
                </a:solidFill>
              </a:rPr>
              <a:t>Dragan</a:t>
            </a:r>
            <a:r>
              <a:rPr lang="it-IT" sz="2400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sz="2400" i="1" dirty="0" smtClean="0">
                <a:solidFill>
                  <a:srgbClr val="FFFF00"/>
                </a:solidFill>
              </a:rPr>
              <a:t>Roma, 17 Aprile 2009</a:t>
            </a:r>
            <a:endParaRPr lang="it-IT" sz="2400" i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428604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</a:rPr>
              <a:t>M. Capaldi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82" y="142852"/>
            <a:ext cx="5143536" cy="914400"/>
          </a:xfrm>
          <a:noFill/>
          <a:ln/>
        </p:spPr>
        <p:txBody>
          <a:bodyPr/>
          <a:lstStyle/>
          <a:p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Duodenocefalopancreasectomia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Casistica 1987-2009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1357298"/>
            <a:ext cx="6215106" cy="135732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19050" cap="sq" cmpd="thickThin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128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Pazienti</a:t>
            </a:r>
          </a:p>
          <a:p>
            <a:pPr lvl="1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49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donne /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79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uomini</a:t>
            </a:r>
          </a:p>
          <a:p>
            <a:pPr lvl="1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età mediana 63 anni 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range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33-86)</a:t>
            </a:r>
          </a:p>
        </p:txBody>
      </p:sp>
      <p:graphicFrame>
        <p:nvGraphicFramePr>
          <p:cNvPr id="150582" name="Group 54"/>
          <p:cNvGraphicFramePr>
            <a:graphicFrameLocks noGrp="1"/>
          </p:cNvGraphicFramePr>
          <p:nvPr/>
        </p:nvGraphicFramePr>
        <p:xfrm>
          <a:off x="357158" y="3071810"/>
          <a:ext cx="8572560" cy="3621024"/>
        </p:xfrm>
        <a:graphic>
          <a:graphicData uri="http://schemas.openxmlformats.org/drawingml/2006/table">
            <a:tbl>
              <a:tblPr/>
              <a:tblGrid>
                <a:gridCol w="3863473"/>
                <a:gridCol w="2281054"/>
                <a:gridCol w="2428033"/>
              </a:tblGrid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Sede neoplasia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N°</a:t>
                      </a: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Pazienti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Testa Pancreas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Testa- corpo Pancreas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Ampolla di </a:t>
                      </a:r>
                      <a:r>
                        <a:rPr kumimoji="0" lang="it-IT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Vater</a:t>
                      </a:r>
                      <a:endParaRPr kumimoji="0" lang="it-IT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50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Coledoco distale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8957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Duodeno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2855901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06" y="928670"/>
            <a:ext cx="4500594" cy="9144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Duodenocefalopancreasectomie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Casistica personale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1987-2009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214554"/>
            <a:ext cx="7315200" cy="370523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Pancreas prossimale e </a:t>
            </a:r>
            <a:r>
              <a:rPr lang="it-IT" sz="2400" b="1" i="1" dirty="0" err="1">
                <a:solidFill>
                  <a:schemeClr val="tx2">
                    <a:lumMod val="75000"/>
                  </a:schemeClr>
                </a:solidFill>
              </a:rPr>
              <a:t>periampollari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128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duodenocefalopancreasectomie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conservazione del piloro in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82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(64%)</a:t>
            </a:r>
          </a:p>
          <a:p>
            <a:pPr lvl="1"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trattamento del moncone pancreatico:</a:t>
            </a:r>
          </a:p>
          <a:p>
            <a:pPr lvl="1"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 	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49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pancreaticodigiunostomie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TL</a:t>
            </a:r>
          </a:p>
          <a:p>
            <a:pPr lvl="1">
              <a:buFontTx/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      18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Wirsungdigiunostomie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TL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31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pancreaticodigiunostomie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TT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28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occlusione dotto con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cianoacrilato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	 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suture del moncone</a:t>
            </a:r>
          </a:p>
          <a:p>
            <a:pPr>
              <a:buFontTx/>
              <a:buNone/>
            </a:pPr>
            <a:r>
              <a:rPr lang="it-IT" sz="2400" dirty="0"/>
              <a:t>	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3427405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0" y="785794"/>
            <a:ext cx="5214974" cy="914400"/>
          </a:xfr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Carcinomi del pancreas e della regione </a:t>
            </a:r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</a:rPr>
              <a:t>periampollare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Casistica personale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1987-2009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Complicanze dopo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DCP (128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Pazienti)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19488" name="Object 0"/>
          <p:cNvGraphicFramePr>
            <a:graphicFrameLocks noChangeAspect="1"/>
          </p:cNvGraphicFramePr>
          <p:nvPr/>
        </p:nvGraphicFramePr>
        <p:xfrm>
          <a:off x="785786" y="2143116"/>
          <a:ext cx="8072494" cy="3929090"/>
        </p:xfrm>
        <a:graphic>
          <a:graphicData uri="http://schemas.openxmlformats.org/presentationml/2006/ole">
            <p:oleObj spid="_x0000_s1026" name="Document" r:id="rId3" imgW="3158932" imgH="2446132" progId="Word.Document.8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3143272" cy="85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Carcinomi del pancreas e della regione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periampollare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Casistica personale 1987-2009</a:t>
            </a:r>
            <a:b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Fistola pancreatica dopo DCP (128 Pazienti)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57158" y="3786190"/>
          <a:ext cx="64294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1"/>
                <a:gridCol w="1809763"/>
                <a:gridCol w="76200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Metodica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n°</a:t>
                      </a:r>
                      <a:r>
                        <a:rPr lang="it-IT" dirty="0" smtClean="0"/>
                        <a:t> fistole / casi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Occlusione dotto con </a:t>
                      </a:r>
                      <a:r>
                        <a:rPr lang="it-IT" dirty="0" err="1" smtClean="0"/>
                        <a:t>Cianoacrilato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14/28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Pancreaticodigiunostomie</a:t>
                      </a:r>
                      <a:r>
                        <a:rPr lang="it-IT" dirty="0" smtClean="0"/>
                        <a:t> TT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5/31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16.1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Pancreaticodigiunostomie</a:t>
                      </a:r>
                      <a:r>
                        <a:rPr lang="it-IT" dirty="0" smtClean="0"/>
                        <a:t> TL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6/49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12.2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Wirsungdigiunostomie</a:t>
                      </a:r>
                      <a:r>
                        <a:rPr lang="it-IT" dirty="0" smtClean="0"/>
                        <a:t> TL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0/18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786578" y="3786190"/>
          <a:ext cx="19288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periodo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2002 - 2005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1987 - 1997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1998 - 2005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2005 - 2009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070479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Carcinomi del pancreas e della regione </a:t>
            </a:r>
            <a:r>
              <a:rPr lang="it-IT" sz="2200" b="1" dirty="0" err="1" smtClean="0">
                <a:solidFill>
                  <a:schemeClr val="tx2">
                    <a:lumMod val="75000"/>
                  </a:schemeClr>
                </a:solidFill>
              </a:rPr>
              <a:t>periampollare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Casistica personale 1987-2009</a:t>
            </a:r>
            <a:b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Mortalità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500166" y="37147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periodo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n°</a:t>
                      </a:r>
                      <a:r>
                        <a:rPr lang="it-IT" dirty="0" smtClean="0"/>
                        <a:t> DCP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mortalità globale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1987 – 2009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 (7.0 %)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2000 – 2009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81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(2.46 %)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570413" cy="1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162800" cy="8382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b="1"/>
              <a:t>Carcinomi del pancreas e della regione periampollare</a:t>
            </a:r>
            <a:br>
              <a:rPr lang="it-IT" sz="2000" b="1"/>
            </a:br>
            <a:r>
              <a:rPr lang="it-IT" sz="1800" b="1"/>
              <a:t/>
            </a:r>
            <a:br>
              <a:rPr lang="it-IT" sz="1800" b="1"/>
            </a:br>
            <a:r>
              <a:rPr lang="it-IT" sz="2000" b="1"/>
              <a:t>Sopravvivenza attuariale corretta (Follow-up minimo 3 anni)</a:t>
            </a:r>
          </a:p>
        </p:txBody>
      </p:sp>
      <p:graphicFrame>
        <p:nvGraphicFramePr>
          <p:cNvPr id="321536" name="Object 0"/>
          <p:cNvGraphicFramePr>
            <a:graphicFrameLocks noChangeAspect="1"/>
          </p:cNvGraphicFramePr>
          <p:nvPr/>
        </p:nvGraphicFramePr>
        <p:xfrm>
          <a:off x="685800" y="1295400"/>
          <a:ext cx="7618413" cy="5194300"/>
        </p:xfrm>
        <a:graphic>
          <a:graphicData uri="http://schemas.openxmlformats.org/presentationml/2006/ole">
            <p:oleObj spid="_x0000_s3074" name="Grafico" r:id="rId3" imgW="6886442" imgH="4695736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6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153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6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1536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6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1536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6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1536">
                                            <p:oleChartEl type="series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1536" grpId="0" bld="series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b="1"/>
              <a:t>Carcinomi del pancreas </a:t>
            </a:r>
            <a:br>
              <a:rPr lang="it-IT" sz="2000" b="1"/>
            </a:br>
            <a:r>
              <a:rPr lang="it-IT" sz="2000" b="1"/>
              <a:t>Sopravvivenza attuariale corretta (follow-up minimo 3 anni)</a:t>
            </a:r>
            <a:endParaRPr lang="it-IT" sz="2800"/>
          </a:p>
        </p:txBody>
      </p:sp>
      <p:graphicFrame>
        <p:nvGraphicFramePr>
          <p:cNvPr id="322560" name="Object 0"/>
          <p:cNvGraphicFramePr>
            <a:graphicFrameLocks noChangeAspect="1"/>
          </p:cNvGraphicFramePr>
          <p:nvPr/>
        </p:nvGraphicFramePr>
        <p:xfrm>
          <a:off x="225425" y="914400"/>
          <a:ext cx="8616950" cy="5335588"/>
        </p:xfrm>
        <a:graphic>
          <a:graphicData uri="http://schemas.openxmlformats.org/presentationml/2006/ole">
            <p:oleObj spid="_x0000_s5122" name="Grafico" r:id="rId3" imgW="6886442" imgH="4267324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0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256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256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2560" grpId="0" bld="series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" y="1588"/>
            <a:ext cx="9141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161</Words>
  <Application>Microsoft Office PowerPoint</Application>
  <PresentationFormat>Presentazione su schermo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Tema di Office</vt:lpstr>
      <vt:lpstr>Document</vt:lpstr>
      <vt:lpstr>Grafico</vt:lpstr>
      <vt:lpstr>Il trattamento del moncone pancreatico dopo DCP</vt:lpstr>
      <vt:lpstr>Duodenocefalopancreasectomia Casistica 1987-2009</vt:lpstr>
      <vt:lpstr>Duodenocefalopancreasectomie Casistica personale 1987-2009</vt:lpstr>
      <vt:lpstr>Carcinomi del pancreas e della regione periampollare Casistica personale 1987-2009 Complicanze dopo DCP (128 Pazienti)</vt:lpstr>
      <vt:lpstr>Carcinomi del pancreas e della regione periampollare Casistica personale 1987-2009 Fistola pancreatica dopo DCP (128 Pazienti)</vt:lpstr>
      <vt:lpstr>Carcinomi del pancreas e della regione periampollare Casistica personale 1987-2009 Mortalità </vt:lpstr>
      <vt:lpstr>Carcinomi del pancreas e della regione periampollare  Sopravvivenza attuariale corretta (Follow-up minimo 3 anni)</vt:lpstr>
      <vt:lpstr>Carcinomi del pancreas  Sopravvivenza attuariale corretta (follow-up minimo 3 anni)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Windows XP</cp:lastModifiedBy>
  <cp:revision>29</cp:revision>
  <dcterms:created xsi:type="dcterms:W3CDTF">2009-04-04T07:55:30Z</dcterms:created>
  <dcterms:modified xsi:type="dcterms:W3CDTF">2009-04-14T17:01:43Z</dcterms:modified>
</cp:coreProperties>
</file>